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 Id="rId5"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35"/>
  </p:notesMasterIdLst>
  <p:sldIdLst>
    <p:sldId id="2147375976" r:id="rId5"/>
    <p:sldId id="2147375540" r:id="rId6"/>
    <p:sldId id="2147375971" r:id="rId7"/>
    <p:sldId id="3687" r:id="rId8"/>
    <p:sldId id="3685" r:id="rId9"/>
    <p:sldId id="3697" r:id="rId10"/>
    <p:sldId id="2147375972" r:id="rId11"/>
    <p:sldId id="3710" r:id="rId12"/>
    <p:sldId id="3708" r:id="rId13"/>
    <p:sldId id="3717" r:id="rId14"/>
    <p:sldId id="3718" r:id="rId15"/>
    <p:sldId id="2147375970" r:id="rId16"/>
    <p:sldId id="3696" r:id="rId17"/>
    <p:sldId id="3704" r:id="rId18"/>
    <p:sldId id="2147375973" r:id="rId19"/>
    <p:sldId id="3719" r:id="rId20"/>
    <p:sldId id="3720" r:id="rId21"/>
    <p:sldId id="2147375968" r:id="rId22"/>
    <p:sldId id="2147375969" r:id="rId23"/>
    <p:sldId id="2147375977" r:id="rId24"/>
    <p:sldId id="2147375982" r:id="rId25"/>
    <p:sldId id="2147375979" r:id="rId26"/>
    <p:sldId id="2147375980" r:id="rId27"/>
    <p:sldId id="2147375981" r:id="rId28"/>
    <p:sldId id="2147375974" r:id="rId29"/>
    <p:sldId id="3695" r:id="rId30"/>
    <p:sldId id="3707" r:id="rId31"/>
    <p:sldId id="2147375975" r:id="rId32"/>
    <p:sldId id="3723" r:id="rId33"/>
    <p:sldId id="2147375966"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様式3_宿泊施設" id="{5A9D53E3-28DA-4E99-A6E3-77BC7E109AC3}">
          <p14:sldIdLst>
            <p14:sldId id="2147375976"/>
            <p14:sldId id="2147375540"/>
            <p14:sldId id="2147375971"/>
            <p14:sldId id="3687"/>
            <p14:sldId id="3685"/>
            <p14:sldId id="3697"/>
          </p14:sldIdLst>
        </p14:section>
        <p14:section name="様式3_観光施設" id="{CB60958D-31D9-400A-AE13-1B786EEFBF2F}">
          <p14:sldIdLst>
            <p14:sldId id="2147375972"/>
            <p14:sldId id="3710"/>
            <p14:sldId id="3708"/>
            <p14:sldId id="3717"/>
            <p14:sldId id="3718"/>
          </p14:sldIdLst>
        </p14:section>
        <p14:section name="様式3_廃屋撤去" id="{DF0BF0AF-AED0-43AE-8B1B-C3BE7D8133C2}">
          <p14:sldIdLst>
            <p14:sldId id="2147375970"/>
            <p14:sldId id="3696"/>
            <p14:sldId id="3704"/>
          </p14:sldIdLst>
        </p14:section>
        <p14:section name="様式3_廃屋の撤去+再建" id="{13FE12F7-CE0E-454B-8FEE-B77CF140352E}">
          <p14:sldIdLst>
            <p14:sldId id="2147375973"/>
            <p14:sldId id="3719"/>
            <p14:sldId id="3720"/>
            <p14:sldId id="2147375968"/>
            <p14:sldId id="2147375969"/>
          </p14:sldIdLst>
        </p14:section>
        <p14:section name="様式3_公的施設" id="{EC1FBA0B-5F85-4896-AC35-DEE49CD90EDD}">
          <p14:sldIdLst>
            <p14:sldId id="2147375977"/>
            <p14:sldId id="2147375982"/>
            <p14:sldId id="2147375979"/>
            <p14:sldId id="2147375980"/>
            <p14:sldId id="2147375981"/>
          </p14:sldIdLst>
        </p14:section>
        <p14:section name="様式3_実証実験" id="{0382665E-224C-4689-B65D-A44192D7601B}">
          <p14:sldIdLst>
            <p14:sldId id="2147375974"/>
            <p14:sldId id="3695"/>
            <p14:sldId id="3707"/>
          </p14:sldIdLst>
        </p14:section>
        <p14:section name="様式3_実証実験（交通実証）" id="{DB907BFA-AF36-4DF9-B02B-3E5C4784620F}">
          <p14:sldIdLst>
            <p14:sldId id="2147375975"/>
            <p14:sldId id="3723"/>
            <p14:sldId id="214737596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6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8857EA-9A66-499E-8446-E977FD8BD358}" v="5" dt="2023-02-28T08:17:10.225"/>
    <p1510:client id="{F1CB524D-A6A7-4380-AB90-E4BE80BF0FDD}" v="4" dt="2023-02-27T09:49:34.752"/>
    <p1510:client id="{FD1F745D-5193-4A4A-8710-0D14CCD28089}" v="187" dt="2023-02-27T08:44:45.56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2064" y="72"/>
      </p:cViewPr>
      <p:guideLst/>
    </p:cSldViewPr>
  </p:slideViewPr>
  <p:notesTextViewPr>
    <p:cViewPr>
      <p:scale>
        <a:sx n="1" d="1"/>
        <a:sy n="1" d="1"/>
      </p:scale>
      <p:origin x="0" y="0"/>
    </p:cViewPr>
  </p:notesTextViewPr>
  <p:gridSpacing cx="76200" cy="76200"/>
</p:viewPr>
</file>

<file path=ppt/_rels/presentation.xml.rels>&#65279;<?xml version="1.0" encoding="utf-8" standalone="yes"?>
<Relationships xmlns="http://schemas.openxmlformats.org/package/2006/relationships">
  <Relationship Id="rId8" Type="http://schemas.openxmlformats.org/officeDocument/2006/relationships/slide" Target="slides/slide4.xml" />
  <Relationship Id="rId13" Type="http://schemas.openxmlformats.org/officeDocument/2006/relationships/slide" Target="slides/slide9.xml" />
  <Relationship Id="rId18" Type="http://schemas.openxmlformats.org/officeDocument/2006/relationships/slide" Target="slides/slide14.xml" />
  <Relationship Id="rId26" Type="http://schemas.openxmlformats.org/officeDocument/2006/relationships/slide" Target="slides/slide22.xml" />
  <Relationship Id="rId39" Type="http://schemas.openxmlformats.org/officeDocument/2006/relationships/tableStyles" Target="tableStyles.xml" />
  <Relationship Id="rId3" Type="http://schemas.openxmlformats.org/officeDocument/2006/relationships/customXml" Target="../customXml/item3.xml" />
  <Relationship Id="rId21" Type="http://schemas.openxmlformats.org/officeDocument/2006/relationships/slide" Target="slides/slide17.xml" />
  <Relationship Id="rId34" Type="http://schemas.openxmlformats.org/officeDocument/2006/relationships/slide" Target="slides/slide30.xml" />
  <Relationship Id="rId7" Type="http://schemas.openxmlformats.org/officeDocument/2006/relationships/slide" Target="slides/slide3.xml" />
  <Relationship Id="rId12" Type="http://schemas.openxmlformats.org/officeDocument/2006/relationships/slide" Target="slides/slide8.xml" />
  <Relationship Id="rId17" Type="http://schemas.openxmlformats.org/officeDocument/2006/relationships/slide" Target="slides/slide13.xml" />
  <Relationship Id="rId25" Type="http://schemas.openxmlformats.org/officeDocument/2006/relationships/slide" Target="slides/slide21.xml" />
  <Relationship Id="rId33" Type="http://schemas.openxmlformats.org/officeDocument/2006/relationships/slide" Target="slides/slide29.xml" />
  <Relationship Id="rId38" Type="http://schemas.openxmlformats.org/officeDocument/2006/relationships/theme" Target="theme/theme1.xml" />
  <Relationship Id="rId2" Type="http://schemas.openxmlformats.org/officeDocument/2006/relationships/customXml" Target="../customXml/item2.xml" />
  <Relationship Id="rId16" Type="http://schemas.openxmlformats.org/officeDocument/2006/relationships/slide" Target="slides/slide12.xml" />
  <Relationship Id="rId20" Type="http://schemas.openxmlformats.org/officeDocument/2006/relationships/slide" Target="slides/slide16.xml" />
  <Relationship Id="rId29" Type="http://schemas.openxmlformats.org/officeDocument/2006/relationships/slide" Target="slides/slide25.xml" />
  <Relationship Id="rId41" Type="http://schemas.microsoft.com/office/2015/10/relationships/revisionInfo" Target="revisionInfo.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slide" Target="slides/slide7.xml" />
  <Relationship Id="rId24" Type="http://schemas.openxmlformats.org/officeDocument/2006/relationships/slide" Target="slides/slide20.xml" />
  <Relationship Id="rId32" Type="http://schemas.openxmlformats.org/officeDocument/2006/relationships/slide" Target="slides/slide28.xml" />
  <Relationship Id="rId37" Type="http://schemas.openxmlformats.org/officeDocument/2006/relationships/viewProps" Target="viewProps.xml" />
  <Relationship Id="rId40" Type="http://schemas.microsoft.com/office/2016/11/relationships/changesInfo" Target="changesInfos/changesInfo1.xml" />
  <Relationship Id="rId5" Type="http://schemas.openxmlformats.org/officeDocument/2006/relationships/slide" Target="slides/slide1.xml" />
  <Relationship Id="rId15" Type="http://schemas.openxmlformats.org/officeDocument/2006/relationships/slide" Target="slides/slide11.xml" />
  <Relationship Id="rId23" Type="http://schemas.openxmlformats.org/officeDocument/2006/relationships/slide" Target="slides/slide19.xml" />
  <Relationship Id="rId28" Type="http://schemas.openxmlformats.org/officeDocument/2006/relationships/slide" Target="slides/slide24.xml" />
  <Relationship Id="rId36" Type="http://schemas.openxmlformats.org/officeDocument/2006/relationships/presProps" Target="presProps.xml" />
  <Relationship Id="rId10" Type="http://schemas.openxmlformats.org/officeDocument/2006/relationships/slide" Target="slides/slide6.xml" />
  <Relationship Id="rId19" Type="http://schemas.openxmlformats.org/officeDocument/2006/relationships/slide" Target="slides/slide15.xml" />
  <Relationship Id="rId31" Type="http://schemas.openxmlformats.org/officeDocument/2006/relationships/slide" Target="slides/slide27.xml" />
  <Relationship Id="rId4" Type="http://schemas.openxmlformats.org/officeDocument/2006/relationships/slideMaster" Target="slideMasters/slideMaster1.xml" />
  <Relationship Id="rId9" Type="http://schemas.openxmlformats.org/officeDocument/2006/relationships/slide" Target="slides/slide5.xml" />
  <Relationship Id="rId14" Type="http://schemas.openxmlformats.org/officeDocument/2006/relationships/slide" Target="slides/slide10.xml" />
  <Relationship Id="rId22" Type="http://schemas.openxmlformats.org/officeDocument/2006/relationships/slide" Target="slides/slide18.xml" />
  <Relationship Id="rId27" Type="http://schemas.openxmlformats.org/officeDocument/2006/relationships/slide" Target="slides/slide23.xml" />
  <Relationship Id="rId30" Type="http://schemas.openxmlformats.org/officeDocument/2006/relationships/slide" Target="slides/slide26.xml" />
  <Relationship Id="rId35" Type="http://schemas.openxmlformats.org/officeDocument/2006/relationships/notesMaster" Target="notesMasters/notesMaster1.xml" />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daomi Igarashi" userId="2f33526a-2f8d-4f90-8add-1d4f6ce7c902" providerId="ADAL" clId="{F1CB524D-A6A7-4380-AB90-E4BE80BF0FDD}"/>
    <pc:docChg chg="undo custSel modSld">
      <pc:chgData name="Tadaomi Igarashi" userId="2f33526a-2f8d-4f90-8add-1d4f6ce7c902" providerId="ADAL" clId="{F1CB524D-A6A7-4380-AB90-E4BE80BF0FDD}" dt="2023-02-27T09:49:34.752" v="1" actId="6549"/>
      <pc:docMkLst>
        <pc:docMk/>
      </pc:docMkLst>
      <pc:sldChg chg="modSp mod">
        <pc:chgData name="Tadaomi Igarashi" userId="2f33526a-2f8d-4f90-8add-1d4f6ce7c902" providerId="ADAL" clId="{F1CB524D-A6A7-4380-AB90-E4BE80BF0FDD}" dt="2023-02-27T09:49:34.752" v="1" actId="6549"/>
        <pc:sldMkLst>
          <pc:docMk/>
          <pc:sldMk cId="1921681570" sldId="3695"/>
        </pc:sldMkLst>
        <pc:graphicFrameChg chg="modGraphic">
          <ac:chgData name="Tadaomi Igarashi" userId="2f33526a-2f8d-4f90-8add-1d4f6ce7c902" providerId="ADAL" clId="{F1CB524D-A6A7-4380-AB90-E4BE80BF0FDD}" dt="2023-02-27T09:49:34.752" v="1" actId="6549"/>
          <ac:graphicFrameMkLst>
            <pc:docMk/>
            <pc:sldMk cId="1921681570" sldId="3695"/>
            <ac:graphicFrameMk id="2" creationId="{0DB3F1B3-D3BA-4B53-903A-7073D62E6E5A}"/>
          </ac:graphicFrameMkLst>
        </pc:graphicFrameChg>
      </pc:sldChg>
    </pc:docChg>
  </pc:docChgLst>
  <pc:docChgLst>
    <pc:chgData name="Hinako Takada" userId="c9370222-d8fc-4e60-a1cc-e9c0da3289b5" providerId="ADAL" clId="{6F8857EA-9A66-499E-8446-E977FD8BD358}"/>
    <pc:docChg chg="modSld">
      <pc:chgData name="Hinako Takada" userId="c9370222-d8fc-4e60-a1cc-e9c0da3289b5" providerId="ADAL" clId="{6F8857EA-9A66-499E-8446-E977FD8BD358}" dt="2023-02-28T07:39:42.895" v="3" actId="20577"/>
      <pc:docMkLst>
        <pc:docMk/>
      </pc:docMkLst>
      <pc:sldChg chg="modSp mod">
        <pc:chgData name="Hinako Takada" userId="c9370222-d8fc-4e60-a1cc-e9c0da3289b5" providerId="ADAL" clId="{6F8857EA-9A66-499E-8446-E977FD8BD358}" dt="2023-02-28T07:39:42.895" v="3" actId="20577"/>
        <pc:sldMkLst>
          <pc:docMk/>
          <pc:sldMk cId="2383849723" sldId="2147375976"/>
        </pc:sldMkLst>
        <pc:spChg chg="mod">
          <ac:chgData name="Hinako Takada" userId="c9370222-d8fc-4e60-a1cc-e9c0da3289b5" providerId="ADAL" clId="{6F8857EA-9A66-499E-8446-E977FD8BD358}" dt="2023-02-28T07:39:42.895" v="3" actId="20577"/>
          <ac:spMkLst>
            <pc:docMk/>
            <pc:sldMk cId="2383849723" sldId="2147375976"/>
            <ac:spMk id="3" creationId="{3879C913-EE04-46C4-AA8C-E9A0BF6347BB}"/>
          </ac:spMkLst>
        </pc:spChg>
      </pc:sldChg>
    </pc:docChg>
  </pc:docChgLst>
  <pc:docChgLst>
    <pc:chgData name="Momoka Oyama" userId="a22b528a-9d2e-41df-a6c0-ade0a6ebfba5" providerId="ADAL" clId="{FD1F745D-5193-4A4A-8710-0D14CCD28089}"/>
    <pc:docChg chg="undo custSel addSld delSld modSld sldOrd modMainMaster addSection delSection modSection">
      <pc:chgData name="Momoka Oyama" userId="a22b528a-9d2e-41df-a6c0-ade0a6ebfba5" providerId="ADAL" clId="{FD1F745D-5193-4A4A-8710-0D14CCD28089}" dt="2023-02-28T01:59:28.346" v="2028" actId="17846"/>
      <pc:docMkLst>
        <pc:docMk/>
      </pc:docMkLst>
      <pc:sldChg chg="modSp">
        <pc:chgData name="Momoka Oyama" userId="a22b528a-9d2e-41df-a6c0-ade0a6ebfba5" providerId="ADAL" clId="{FD1F745D-5193-4A4A-8710-0D14CCD28089}" dt="2023-02-24T10:33:49.257" v="170"/>
        <pc:sldMkLst>
          <pc:docMk/>
          <pc:sldMk cId="57564367" sldId="3685"/>
        </pc:sldMkLst>
        <pc:spChg chg="mod">
          <ac:chgData name="Momoka Oyama" userId="a22b528a-9d2e-41df-a6c0-ade0a6ebfba5" providerId="ADAL" clId="{FD1F745D-5193-4A4A-8710-0D14CCD28089}" dt="2023-02-24T10:33:49.257" v="170"/>
          <ac:spMkLst>
            <pc:docMk/>
            <pc:sldMk cId="57564367" sldId="3685"/>
            <ac:spMk id="4" creationId="{6A7871CE-644F-4845-8081-E70D702745C5}"/>
          </ac:spMkLst>
        </pc:spChg>
        <pc:spChg chg="mod">
          <ac:chgData name="Momoka Oyama" userId="a22b528a-9d2e-41df-a6c0-ade0a6ebfba5" providerId="ADAL" clId="{FD1F745D-5193-4A4A-8710-0D14CCD28089}" dt="2023-02-24T10:33:49.257" v="170"/>
          <ac:spMkLst>
            <pc:docMk/>
            <pc:sldMk cId="57564367" sldId="3685"/>
            <ac:spMk id="5" creationId="{AF1FA777-7EF3-4ECE-A90E-2BAE31748387}"/>
          </ac:spMkLst>
        </pc:spChg>
        <pc:spChg chg="mod">
          <ac:chgData name="Momoka Oyama" userId="a22b528a-9d2e-41df-a6c0-ade0a6ebfba5" providerId="ADAL" clId="{FD1F745D-5193-4A4A-8710-0D14CCD28089}" dt="2023-02-24T10:33:49.257" v="170"/>
          <ac:spMkLst>
            <pc:docMk/>
            <pc:sldMk cId="57564367" sldId="3685"/>
            <ac:spMk id="16" creationId="{634AB742-F5BB-4DD0-BD35-C61636B1D3AA}"/>
          </ac:spMkLst>
        </pc:spChg>
        <pc:spChg chg="mod">
          <ac:chgData name="Momoka Oyama" userId="a22b528a-9d2e-41df-a6c0-ade0a6ebfba5" providerId="ADAL" clId="{FD1F745D-5193-4A4A-8710-0D14CCD28089}" dt="2023-02-24T10:33:49.257" v="170"/>
          <ac:spMkLst>
            <pc:docMk/>
            <pc:sldMk cId="57564367" sldId="3685"/>
            <ac:spMk id="19" creationId="{2B6FF458-97F3-4F09-8547-76BDF5415E2C}"/>
          </ac:spMkLst>
        </pc:spChg>
        <pc:spChg chg="mod">
          <ac:chgData name="Momoka Oyama" userId="a22b528a-9d2e-41df-a6c0-ade0a6ebfba5" providerId="ADAL" clId="{FD1F745D-5193-4A4A-8710-0D14CCD28089}" dt="2023-02-24T10:33:49.257" v="170"/>
          <ac:spMkLst>
            <pc:docMk/>
            <pc:sldMk cId="57564367" sldId="3685"/>
            <ac:spMk id="20" creationId="{47DC1CAD-E04B-4F42-A57A-1536417B9437}"/>
          </ac:spMkLst>
        </pc:spChg>
        <pc:graphicFrameChg chg="mod">
          <ac:chgData name="Momoka Oyama" userId="a22b528a-9d2e-41df-a6c0-ade0a6ebfba5" providerId="ADAL" clId="{FD1F745D-5193-4A4A-8710-0D14CCD28089}" dt="2023-02-24T10:33:49.257" v="170"/>
          <ac:graphicFrameMkLst>
            <pc:docMk/>
            <pc:sldMk cId="57564367" sldId="3685"/>
            <ac:graphicFrameMk id="2" creationId="{28ACDCB1-372A-4B6A-89A5-FF6DF0577F12}"/>
          </ac:graphicFrameMkLst>
        </pc:graphicFrameChg>
      </pc:sldChg>
      <pc:sldChg chg="modSp mod">
        <pc:chgData name="Momoka Oyama" userId="a22b528a-9d2e-41df-a6c0-ade0a6ebfba5" providerId="ADAL" clId="{FD1F745D-5193-4A4A-8710-0D14CCD28089}" dt="2023-02-26T23:37:03.768" v="601" actId="20577"/>
        <pc:sldMkLst>
          <pc:docMk/>
          <pc:sldMk cId="2093475985" sldId="3687"/>
        </pc:sldMkLst>
        <pc:spChg chg="mod">
          <ac:chgData name="Momoka Oyama" userId="a22b528a-9d2e-41df-a6c0-ade0a6ebfba5" providerId="ADAL" clId="{FD1F745D-5193-4A4A-8710-0D14CCD28089}" dt="2023-02-24T10:33:49.257" v="170"/>
          <ac:spMkLst>
            <pc:docMk/>
            <pc:sldMk cId="2093475985" sldId="3687"/>
            <ac:spMk id="8" creationId="{D7CC2110-8F19-4B9B-A8BD-80B7DA97EDF6}"/>
          </ac:spMkLst>
        </pc:spChg>
        <pc:graphicFrameChg chg="mod modGraphic">
          <ac:chgData name="Momoka Oyama" userId="a22b528a-9d2e-41df-a6c0-ade0a6ebfba5" providerId="ADAL" clId="{FD1F745D-5193-4A4A-8710-0D14CCD28089}" dt="2023-02-26T23:37:03.768" v="601" actId="20577"/>
          <ac:graphicFrameMkLst>
            <pc:docMk/>
            <pc:sldMk cId="2093475985" sldId="3687"/>
            <ac:graphicFrameMk id="6" creationId="{8D145EB4-A803-4354-A711-72D7F9921905}"/>
          </ac:graphicFrameMkLst>
        </pc:graphicFrameChg>
        <pc:graphicFrameChg chg="modGraphic">
          <ac:chgData name="Momoka Oyama" userId="a22b528a-9d2e-41df-a6c0-ade0a6ebfba5" providerId="ADAL" clId="{FD1F745D-5193-4A4A-8710-0D14CCD28089}" dt="2023-02-26T23:37:00.583" v="598" actId="20577"/>
          <ac:graphicFrameMkLst>
            <pc:docMk/>
            <pc:sldMk cId="2093475985" sldId="3687"/>
            <ac:graphicFrameMk id="9" creationId="{662312AE-A83A-4399-9138-B5D99BB316D1}"/>
          </ac:graphicFrameMkLst>
        </pc:graphicFrameChg>
      </pc:sldChg>
      <pc:sldChg chg="addSp delSp modSp mod">
        <pc:chgData name="Momoka Oyama" userId="a22b528a-9d2e-41df-a6c0-ade0a6ebfba5" providerId="ADAL" clId="{FD1F745D-5193-4A4A-8710-0D14CCD28089}" dt="2023-02-27T08:35:16.692" v="1961" actId="20577"/>
        <pc:sldMkLst>
          <pc:docMk/>
          <pc:sldMk cId="1921681570" sldId="3695"/>
        </pc:sldMkLst>
        <pc:spChg chg="mod">
          <ac:chgData name="Momoka Oyama" userId="a22b528a-9d2e-41df-a6c0-ade0a6ebfba5" providerId="ADAL" clId="{FD1F745D-5193-4A4A-8710-0D14CCD28089}" dt="2023-02-27T08:23:12.390" v="1864" actId="14100"/>
          <ac:spMkLst>
            <pc:docMk/>
            <pc:sldMk cId="1921681570" sldId="3695"/>
            <ac:spMk id="12" creationId="{920358A0-A3E6-48DC-B475-118F76150350}"/>
          </ac:spMkLst>
        </pc:spChg>
        <pc:graphicFrameChg chg="mod modGraphic">
          <ac:chgData name="Momoka Oyama" userId="a22b528a-9d2e-41df-a6c0-ade0a6ebfba5" providerId="ADAL" clId="{FD1F745D-5193-4A4A-8710-0D14CCD28089}" dt="2023-02-27T08:35:16.692" v="1961" actId="20577"/>
          <ac:graphicFrameMkLst>
            <pc:docMk/>
            <pc:sldMk cId="1921681570" sldId="3695"/>
            <ac:graphicFrameMk id="2" creationId="{0DB3F1B3-D3BA-4B53-903A-7073D62E6E5A}"/>
          </ac:graphicFrameMkLst>
        </pc:graphicFrameChg>
        <pc:picChg chg="add del mod">
          <ac:chgData name="Momoka Oyama" userId="a22b528a-9d2e-41df-a6c0-ade0a6ebfba5" providerId="ADAL" clId="{FD1F745D-5193-4A4A-8710-0D14CCD28089}" dt="2023-02-27T08:00:28.489" v="944" actId="478"/>
          <ac:picMkLst>
            <pc:docMk/>
            <pc:sldMk cId="1921681570" sldId="3695"/>
            <ac:picMk id="5" creationId="{9226F63C-4851-4A05-A3DD-4F4A64259107}"/>
          </ac:picMkLst>
        </pc:picChg>
      </pc:sldChg>
      <pc:sldChg chg="modSp mod">
        <pc:chgData name="Momoka Oyama" userId="a22b528a-9d2e-41df-a6c0-ade0a6ebfba5" providerId="ADAL" clId="{FD1F745D-5193-4A4A-8710-0D14CCD28089}" dt="2023-02-26T10:52:41.666" v="213"/>
        <pc:sldMkLst>
          <pc:docMk/>
          <pc:sldMk cId="4148409402" sldId="3697"/>
        </pc:sldMkLst>
        <pc:graphicFrameChg chg="mod modGraphic">
          <ac:chgData name="Momoka Oyama" userId="a22b528a-9d2e-41df-a6c0-ade0a6ebfba5" providerId="ADAL" clId="{FD1F745D-5193-4A4A-8710-0D14CCD28089}" dt="2023-02-26T10:52:41.666" v="213"/>
          <ac:graphicFrameMkLst>
            <pc:docMk/>
            <pc:sldMk cId="4148409402" sldId="3697"/>
            <ac:graphicFrameMk id="2" creationId="{81E39878-DC2C-403C-AD84-3949403F1D46}"/>
          </ac:graphicFrameMkLst>
        </pc:graphicFrameChg>
      </pc:sldChg>
      <pc:sldChg chg="addSp delSp modSp mod">
        <pc:chgData name="Momoka Oyama" userId="a22b528a-9d2e-41df-a6c0-ade0a6ebfba5" providerId="ADAL" clId="{FD1F745D-5193-4A4A-8710-0D14CCD28089}" dt="2023-02-26T10:54:29.341" v="306" actId="20577"/>
        <pc:sldMkLst>
          <pc:docMk/>
          <pc:sldMk cId="3829288772" sldId="3704"/>
        </pc:sldMkLst>
        <pc:graphicFrameChg chg="mod modGraphic">
          <ac:chgData name="Momoka Oyama" userId="a22b528a-9d2e-41df-a6c0-ade0a6ebfba5" providerId="ADAL" clId="{FD1F745D-5193-4A4A-8710-0D14CCD28089}" dt="2023-02-26T10:54:29.341" v="306" actId="20577"/>
          <ac:graphicFrameMkLst>
            <pc:docMk/>
            <pc:sldMk cId="3829288772" sldId="3704"/>
            <ac:graphicFrameMk id="2" creationId="{81E39878-DC2C-403C-AD84-3949403F1D46}"/>
          </ac:graphicFrameMkLst>
        </pc:graphicFrameChg>
        <pc:graphicFrameChg chg="add del mod">
          <ac:chgData name="Momoka Oyama" userId="a22b528a-9d2e-41df-a6c0-ade0a6ebfba5" providerId="ADAL" clId="{FD1F745D-5193-4A4A-8710-0D14CCD28089}" dt="2023-02-26T10:54:00.622" v="266" actId="478"/>
          <ac:graphicFrameMkLst>
            <pc:docMk/>
            <pc:sldMk cId="3829288772" sldId="3704"/>
            <ac:graphicFrameMk id="4" creationId="{2CEB2A09-D086-4C32-AE91-AFD6395F18B9}"/>
          </ac:graphicFrameMkLst>
        </pc:graphicFrameChg>
      </pc:sldChg>
      <pc:sldChg chg="modSp mod ord">
        <pc:chgData name="Momoka Oyama" userId="a22b528a-9d2e-41df-a6c0-ade0a6ebfba5" providerId="ADAL" clId="{FD1F745D-5193-4A4A-8710-0D14CCD28089}" dt="2023-02-27T07:54:46.763" v="882" actId="20578"/>
        <pc:sldMkLst>
          <pc:docMk/>
          <pc:sldMk cId="167493146" sldId="3707"/>
        </pc:sldMkLst>
        <pc:graphicFrameChg chg="mod modGraphic">
          <ac:chgData name="Momoka Oyama" userId="a22b528a-9d2e-41df-a6c0-ade0a6ebfba5" providerId="ADAL" clId="{FD1F745D-5193-4A4A-8710-0D14CCD28089}" dt="2023-02-26T10:57:20.551" v="445" actId="20577"/>
          <ac:graphicFrameMkLst>
            <pc:docMk/>
            <pc:sldMk cId="167493146" sldId="3707"/>
            <ac:graphicFrameMk id="2" creationId="{81E39878-DC2C-403C-AD84-3949403F1D46}"/>
          </ac:graphicFrameMkLst>
        </pc:graphicFrameChg>
      </pc:sldChg>
      <pc:sldChg chg="modSp mod">
        <pc:chgData name="Momoka Oyama" userId="a22b528a-9d2e-41df-a6c0-ade0a6ebfba5" providerId="ADAL" clId="{FD1F745D-5193-4A4A-8710-0D14CCD28089}" dt="2023-02-27T02:38:48.045" v="854" actId="20577"/>
        <pc:sldMkLst>
          <pc:docMk/>
          <pc:sldMk cId="675617443" sldId="3708"/>
        </pc:sldMkLst>
        <pc:spChg chg="mod">
          <ac:chgData name="Momoka Oyama" userId="a22b528a-9d2e-41df-a6c0-ade0a6ebfba5" providerId="ADAL" clId="{FD1F745D-5193-4A4A-8710-0D14CCD28089}" dt="2023-02-24T10:33:49.257" v="170"/>
          <ac:spMkLst>
            <pc:docMk/>
            <pc:sldMk cId="675617443" sldId="3708"/>
            <ac:spMk id="8" creationId="{CBFF7E7F-4475-4881-A603-90D05FD558AC}"/>
          </ac:spMkLst>
        </pc:spChg>
        <pc:graphicFrameChg chg="mod modGraphic">
          <ac:chgData name="Momoka Oyama" userId="a22b528a-9d2e-41df-a6c0-ade0a6ebfba5" providerId="ADAL" clId="{FD1F745D-5193-4A4A-8710-0D14CCD28089}" dt="2023-02-27T02:38:48.045" v="854" actId="20577"/>
          <ac:graphicFrameMkLst>
            <pc:docMk/>
            <pc:sldMk cId="675617443" sldId="3708"/>
            <ac:graphicFrameMk id="6" creationId="{8D145EB4-A803-4354-A711-72D7F9921905}"/>
          </ac:graphicFrameMkLst>
        </pc:graphicFrameChg>
        <pc:graphicFrameChg chg="modGraphic">
          <ac:chgData name="Momoka Oyama" userId="a22b528a-9d2e-41df-a6c0-ade0a6ebfba5" providerId="ADAL" clId="{FD1F745D-5193-4A4A-8710-0D14CCD28089}" dt="2023-02-26T23:38:04.678" v="692" actId="20577"/>
          <ac:graphicFrameMkLst>
            <pc:docMk/>
            <pc:sldMk cId="675617443" sldId="3708"/>
            <ac:graphicFrameMk id="9" creationId="{662312AE-A83A-4399-9138-B5D99BB316D1}"/>
          </ac:graphicFrameMkLst>
        </pc:graphicFrameChg>
      </pc:sldChg>
      <pc:sldChg chg="modSp mod modClrScheme chgLayout">
        <pc:chgData name="Momoka Oyama" userId="a22b528a-9d2e-41df-a6c0-ade0a6ebfba5" providerId="ADAL" clId="{FD1F745D-5193-4A4A-8710-0D14CCD28089}" dt="2023-02-24T10:33:49.257" v="170"/>
        <pc:sldMkLst>
          <pc:docMk/>
          <pc:sldMk cId="2495737100" sldId="3710"/>
        </pc:sldMkLst>
        <pc:spChg chg="mod">
          <ac:chgData name="Momoka Oyama" userId="a22b528a-9d2e-41df-a6c0-ade0a6ebfba5" providerId="ADAL" clId="{FD1F745D-5193-4A4A-8710-0D14CCD28089}" dt="2023-02-24T10:33:49.257" v="170"/>
          <ac:spMkLst>
            <pc:docMk/>
            <pc:sldMk cId="2495737100" sldId="3710"/>
            <ac:spMk id="7" creationId="{763855C9-DFD1-4722-85D6-365E8F3AD5FD}"/>
          </ac:spMkLst>
        </pc:spChg>
        <pc:spChg chg="mod">
          <ac:chgData name="Momoka Oyama" userId="a22b528a-9d2e-41df-a6c0-ade0a6ebfba5" providerId="ADAL" clId="{FD1F745D-5193-4A4A-8710-0D14CCD28089}" dt="2023-02-24T10:33:49.257" v="170"/>
          <ac:spMkLst>
            <pc:docMk/>
            <pc:sldMk cId="2495737100" sldId="3710"/>
            <ac:spMk id="8" creationId="{DE707227-21F3-47E5-B95F-4A3794AD6CCC}"/>
          </ac:spMkLst>
        </pc:spChg>
        <pc:graphicFrameChg chg="mod">
          <ac:chgData name="Momoka Oyama" userId="a22b528a-9d2e-41df-a6c0-ade0a6ebfba5" providerId="ADAL" clId="{FD1F745D-5193-4A4A-8710-0D14CCD28089}" dt="2023-02-24T10:33:49.257" v="170"/>
          <ac:graphicFrameMkLst>
            <pc:docMk/>
            <pc:sldMk cId="2495737100" sldId="3710"/>
            <ac:graphicFrameMk id="2" creationId="{0DB3F1B3-D3BA-4B53-903A-7073D62E6E5A}"/>
          </ac:graphicFrameMkLst>
        </pc:graphicFrameChg>
      </pc:sldChg>
      <pc:sldChg chg="modSp">
        <pc:chgData name="Momoka Oyama" userId="a22b528a-9d2e-41df-a6c0-ade0a6ebfba5" providerId="ADAL" clId="{FD1F745D-5193-4A4A-8710-0D14CCD28089}" dt="2023-02-24T10:33:49.257" v="170"/>
        <pc:sldMkLst>
          <pc:docMk/>
          <pc:sldMk cId="2587587787" sldId="3717"/>
        </pc:sldMkLst>
        <pc:spChg chg="mod">
          <ac:chgData name="Momoka Oyama" userId="a22b528a-9d2e-41df-a6c0-ade0a6ebfba5" providerId="ADAL" clId="{FD1F745D-5193-4A4A-8710-0D14CCD28089}" dt="2023-02-24T10:33:49.257" v="170"/>
          <ac:spMkLst>
            <pc:docMk/>
            <pc:sldMk cId="2587587787" sldId="3717"/>
            <ac:spMk id="4" creationId="{6A7871CE-644F-4845-8081-E70D702745C5}"/>
          </ac:spMkLst>
        </pc:spChg>
        <pc:spChg chg="mod">
          <ac:chgData name="Momoka Oyama" userId="a22b528a-9d2e-41df-a6c0-ade0a6ebfba5" providerId="ADAL" clId="{FD1F745D-5193-4A4A-8710-0D14CCD28089}" dt="2023-02-24T10:33:49.257" v="170"/>
          <ac:spMkLst>
            <pc:docMk/>
            <pc:sldMk cId="2587587787" sldId="3717"/>
            <ac:spMk id="5" creationId="{AF1FA777-7EF3-4ECE-A90E-2BAE31748387}"/>
          </ac:spMkLst>
        </pc:spChg>
        <pc:spChg chg="mod">
          <ac:chgData name="Momoka Oyama" userId="a22b528a-9d2e-41df-a6c0-ade0a6ebfba5" providerId="ADAL" clId="{FD1F745D-5193-4A4A-8710-0D14CCD28089}" dt="2023-02-24T10:33:49.257" v="170"/>
          <ac:spMkLst>
            <pc:docMk/>
            <pc:sldMk cId="2587587787" sldId="3717"/>
            <ac:spMk id="17" creationId="{734C6156-F1BF-4A29-8ACF-108B1D9B48CB}"/>
          </ac:spMkLst>
        </pc:spChg>
        <pc:spChg chg="mod">
          <ac:chgData name="Momoka Oyama" userId="a22b528a-9d2e-41df-a6c0-ade0a6ebfba5" providerId="ADAL" clId="{FD1F745D-5193-4A4A-8710-0D14CCD28089}" dt="2023-02-24T10:33:49.257" v="170"/>
          <ac:spMkLst>
            <pc:docMk/>
            <pc:sldMk cId="2587587787" sldId="3717"/>
            <ac:spMk id="19" creationId="{2B6FF458-97F3-4F09-8547-76BDF5415E2C}"/>
          </ac:spMkLst>
        </pc:spChg>
        <pc:spChg chg="mod">
          <ac:chgData name="Momoka Oyama" userId="a22b528a-9d2e-41df-a6c0-ade0a6ebfba5" providerId="ADAL" clId="{FD1F745D-5193-4A4A-8710-0D14CCD28089}" dt="2023-02-24T10:33:49.257" v="170"/>
          <ac:spMkLst>
            <pc:docMk/>
            <pc:sldMk cId="2587587787" sldId="3717"/>
            <ac:spMk id="20" creationId="{47DC1CAD-E04B-4F42-A57A-1536417B9437}"/>
          </ac:spMkLst>
        </pc:spChg>
        <pc:graphicFrameChg chg="mod">
          <ac:chgData name="Momoka Oyama" userId="a22b528a-9d2e-41df-a6c0-ade0a6ebfba5" providerId="ADAL" clId="{FD1F745D-5193-4A4A-8710-0D14CCD28089}" dt="2023-02-24T10:33:49.257" v="170"/>
          <ac:graphicFrameMkLst>
            <pc:docMk/>
            <pc:sldMk cId="2587587787" sldId="3717"/>
            <ac:graphicFrameMk id="2" creationId="{28ACDCB1-372A-4B6A-89A5-FF6DF0577F12}"/>
          </ac:graphicFrameMkLst>
        </pc:graphicFrameChg>
      </pc:sldChg>
      <pc:sldChg chg="modSp mod">
        <pc:chgData name="Momoka Oyama" userId="a22b528a-9d2e-41df-a6c0-ade0a6ebfba5" providerId="ADAL" clId="{FD1F745D-5193-4A4A-8710-0D14CCD28089}" dt="2023-02-26T10:53:37.510" v="261" actId="20577"/>
        <pc:sldMkLst>
          <pc:docMk/>
          <pc:sldMk cId="2889323301" sldId="3718"/>
        </pc:sldMkLst>
        <pc:graphicFrameChg chg="mod modGraphic">
          <ac:chgData name="Momoka Oyama" userId="a22b528a-9d2e-41df-a6c0-ade0a6ebfba5" providerId="ADAL" clId="{FD1F745D-5193-4A4A-8710-0D14CCD28089}" dt="2023-02-26T10:53:37.510" v="261" actId="20577"/>
          <ac:graphicFrameMkLst>
            <pc:docMk/>
            <pc:sldMk cId="2889323301" sldId="3718"/>
            <ac:graphicFrameMk id="2" creationId="{81E39878-DC2C-403C-AD84-3949403F1D46}"/>
          </ac:graphicFrameMkLst>
        </pc:graphicFrameChg>
      </pc:sldChg>
      <pc:sldChg chg="modSp mod">
        <pc:chgData name="Momoka Oyama" userId="a22b528a-9d2e-41df-a6c0-ade0a6ebfba5" providerId="ADAL" clId="{FD1F745D-5193-4A4A-8710-0D14CCD28089}" dt="2023-02-26T23:30:24.273" v="495" actId="20577"/>
        <pc:sldMkLst>
          <pc:docMk/>
          <pc:sldMk cId="717265776" sldId="3719"/>
        </pc:sldMkLst>
        <pc:graphicFrameChg chg="mod modGraphic">
          <ac:chgData name="Momoka Oyama" userId="a22b528a-9d2e-41df-a6c0-ade0a6ebfba5" providerId="ADAL" clId="{FD1F745D-5193-4A4A-8710-0D14CCD28089}" dt="2023-02-26T23:30:24.273" v="495" actId="20577"/>
          <ac:graphicFrameMkLst>
            <pc:docMk/>
            <pc:sldMk cId="717265776" sldId="3719"/>
            <ac:graphicFrameMk id="2" creationId="{0DB3F1B3-D3BA-4B53-903A-7073D62E6E5A}"/>
          </ac:graphicFrameMkLst>
        </pc:graphicFrameChg>
      </pc:sldChg>
      <pc:sldChg chg="modSp mod">
        <pc:chgData name="Momoka Oyama" userId="a22b528a-9d2e-41df-a6c0-ade0a6ebfba5" providerId="ADAL" clId="{FD1F745D-5193-4A4A-8710-0D14CCD28089}" dt="2023-02-27T04:56:21.416" v="866" actId="20577"/>
        <pc:sldMkLst>
          <pc:docMk/>
          <pc:sldMk cId="1185831142" sldId="3720"/>
        </pc:sldMkLst>
        <pc:spChg chg="mod">
          <ac:chgData name="Momoka Oyama" userId="a22b528a-9d2e-41df-a6c0-ade0a6ebfba5" providerId="ADAL" clId="{FD1F745D-5193-4A4A-8710-0D14CCD28089}" dt="2023-02-24T10:33:49.257" v="170"/>
          <ac:spMkLst>
            <pc:docMk/>
            <pc:sldMk cId="1185831142" sldId="3720"/>
            <ac:spMk id="8" creationId="{24D7281E-425D-41E4-B1C1-0BCA84EBEAB2}"/>
          </ac:spMkLst>
        </pc:spChg>
        <pc:graphicFrameChg chg="mod modGraphic">
          <ac:chgData name="Momoka Oyama" userId="a22b528a-9d2e-41df-a6c0-ade0a6ebfba5" providerId="ADAL" clId="{FD1F745D-5193-4A4A-8710-0D14CCD28089}" dt="2023-02-27T04:56:21.416" v="866" actId="20577"/>
          <ac:graphicFrameMkLst>
            <pc:docMk/>
            <pc:sldMk cId="1185831142" sldId="3720"/>
            <ac:graphicFrameMk id="6" creationId="{8D145EB4-A803-4354-A711-72D7F9921905}"/>
          </ac:graphicFrameMkLst>
        </pc:graphicFrameChg>
        <pc:graphicFrameChg chg="modGraphic">
          <ac:chgData name="Momoka Oyama" userId="a22b528a-9d2e-41df-a6c0-ade0a6ebfba5" providerId="ADAL" clId="{FD1F745D-5193-4A4A-8710-0D14CCD28089}" dt="2023-02-26T23:54:28.219" v="728" actId="20577"/>
          <ac:graphicFrameMkLst>
            <pc:docMk/>
            <pc:sldMk cId="1185831142" sldId="3720"/>
            <ac:graphicFrameMk id="9" creationId="{662312AE-A83A-4399-9138-B5D99BB316D1}"/>
          </ac:graphicFrameMkLst>
        </pc:graphicFrameChg>
      </pc:sldChg>
      <pc:sldChg chg="modSp mod">
        <pc:chgData name="Momoka Oyama" userId="a22b528a-9d2e-41df-a6c0-ade0a6ebfba5" providerId="ADAL" clId="{FD1F745D-5193-4A4A-8710-0D14CCD28089}" dt="2023-02-27T09:27:40.273" v="2027" actId="20577"/>
        <pc:sldMkLst>
          <pc:docMk/>
          <pc:sldMk cId="9603321" sldId="3723"/>
        </pc:sldMkLst>
        <pc:spChg chg="mod">
          <ac:chgData name="Momoka Oyama" userId="a22b528a-9d2e-41df-a6c0-ade0a6ebfba5" providerId="ADAL" clId="{FD1F745D-5193-4A4A-8710-0D14CCD28089}" dt="2023-02-27T00:17:44.641" v="853" actId="20577"/>
          <ac:spMkLst>
            <pc:docMk/>
            <pc:sldMk cId="9603321" sldId="3723"/>
            <ac:spMk id="7" creationId="{B379274E-CAE9-4FE5-A2C0-B973951526D8}"/>
          </ac:spMkLst>
        </pc:spChg>
        <pc:spChg chg="mod">
          <ac:chgData name="Momoka Oyama" userId="a22b528a-9d2e-41df-a6c0-ade0a6ebfba5" providerId="ADAL" clId="{FD1F745D-5193-4A4A-8710-0D14CCD28089}" dt="2023-02-27T08:48:17.201" v="2004" actId="1076"/>
          <ac:spMkLst>
            <pc:docMk/>
            <pc:sldMk cId="9603321" sldId="3723"/>
            <ac:spMk id="8" creationId="{BA0FD58A-221B-4454-9D54-36D93D2A87CD}"/>
          </ac:spMkLst>
        </pc:spChg>
        <pc:spChg chg="mod">
          <ac:chgData name="Momoka Oyama" userId="a22b528a-9d2e-41df-a6c0-ade0a6ebfba5" providerId="ADAL" clId="{FD1F745D-5193-4A4A-8710-0D14CCD28089}" dt="2023-02-27T08:48:23.229" v="2005" actId="1076"/>
          <ac:spMkLst>
            <pc:docMk/>
            <pc:sldMk cId="9603321" sldId="3723"/>
            <ac:spMk id="11" creationId="{C7BB475D-3660-4666-ADF9-F6F641A30720}"/>
          </ac:spMkLst>
        </pc:spChg>
        <pc:graphicFrameChg chg="mod modGraphic">
          <ac:chgData name="Momoka Oyama" userId="a22b528a-9d2e-41df-a6c0-ade0a6ebfba5" providerId="ADAL" clId="{FD1F745D-5193-4A4A-8710-0D14CCD28089}" dt="2023-02-27T09:27:40.273" v="2027" actId="20577"/>
          <ac:graphicFrameMkLst>
            <pc:docMk/>
            <pc:sldMk cId="9603321" sldId="3723"/>
            <ac:graphicFrameMk id="2" creationId="{0DB3F1B3-D3BA-4B53-903A-7073D62E6E5A}"/>
          </ac:graphicFrameMkLst>
        </pc:graphicFrameChg>
      </pc:sldChg>
      <pc:sldChg chg="addSp modSp mod">
        <pc:chgData name="Momoka Oyama" userId="a22b528a-9d2e-41df-a6c0-ade0a6ebfba5" providerId="ADAL" clId="{FD1F745D-5193-4A4A-8710-0D14CCD28089}" dt="2023-02-26T10:58:23.211" v="489" actId="1076"/>
        <pc:sldMkLst>
          <pc:docMk/>
          <pc:sldMk cId="1047988022" sldId="2147375966"/>
        </pc:sldMkLst>
        <pc:spChg chg="add mod">
          <ac:chgData name="Momoka Oyama" userId="a22b528a-9d2e-41df-a6c0-ade0a6ebfba5" providerId="ADAL" clId="{FD1F745D-5193-4A4A-8710-0D14CCD28089}" dt="2023-02-26T10:58:23.211" v="489" actId="1076"/>
          <ac:spMkLst>
            <pc:docMk/>
            <pc:sldMk cId="1047988022" sldId="2147375966"/>
            <ac:spMk id="13" creationId="{23A8971E-DC5A-41FA-84F3-5BC0A14AEBA1}"/>
          </ac:spMkLst>
        </pc:spChg>
        <pc:spChg chg="add mod">
          <ac:chgData name="Momoka Oyama" userId="a22b528a-9d2e-41df-a6c0-ade0a6ebfba5" providerId="ADAL" clId="{FD1F745D-5193-4A4A-8710-0D14CCD28089}" dt="2023-02-26T10:58:23.211" v="489" actId="1076"/>
          <ac:spMkLst>
            <pc:docMk/>
            <pc:sldMk cId="1047988022" sldId="2147375966"/>
            <ac:spMk id="14" creationId="{482FC0A7-E780-45C7-AD2A-63462BA55CD5}"/>
          </ac:spMkLst>
        </pc:spChg>
        <pc:spChg chg="add mod">
          <ac:chgData name="Momoka Oyama" userId="a22b528a-9d2e-41df-a6c0-ade0a6ebfba5" providerId="ADAL" clId="{FD1F745D-5193-4A4A-8710-0D14CCD28089}" dt="2023-02-26T10:58:23.211" v="489" actId="1076"/>
          <ac:spMkLst>
            <pc:docMk/>
            <pc:sldMk cId="1047988022" sldId="2147375966"/>
            <ac:spMk id="15" creationId="{B165031A-2830-403F-BF44-D07A2C929890}"/>
          </ac:spMkLst>
        </pc:spChg>
        <pc:graphicFrameChg chg="mod modGraphic">
          <ac:chgData name="Momoka Oyama" userId="a22b528a-9d2e-41df-a6c0-ade0a6ebfba5" providerId="ADAL" clId="{FD1F745D-5193-4A4A-8710-0D14CCD28089}" dt="2023-02-26T10:57:59.833" v="487" actId="20577"/>
          <ac:graphicFrameMkLst>
            <pc:docMk/>
            <pc:sldMk cId="1047988022" sldId="2147375966"/>
            <ac:graphicFrameMk id="2" creationId="{81E39878-DC2C-403C-AD84-3949403F1D46}"/>
          </ac:graphicFrameMkLst>
        </pc:graphicFrameChg>
      </pc:sldChg>
      <pc:sldChg chg="modSp">
        <pc:chgData name="Momoka Oyama" userId="a22b528a-9d2e-41df-a6c0-ade0a6ebfba5" providerId="ADAL" clId="{FD1F745D-5193-4A4A-8710-0D14CCD28089}" dt="2023-02-24T10:33:49.257" v="170"/>
        <pc:sldMkLst>
          <pc:docMk/>
          <pc:sldMk cId="3655033478" sldId="2147375968"/>
        </pc:sldMkLst>
        <pc:spChg chg="mod">
          <ac:chgData name="Momoka Oyama" userId="a22b528a-9d2e-41df-a6c0-ade0a6ebfba5" providerId="ADAL" clId="{FD1F745D-5193-4A4A-8710-0D14CCD28089}" dt="2023-02-24T10:33:49.257" v="170"/>
          <ac:spMkLst>
            <pc:docMk/>
            <pc:sldMk cId="3655033478" sldId="2147375968"/>
            <ac:spMk id="4" creationId="{6A7871CE-644F-4845-8081-E70D702745C5}"/>
          </ac:spMkLst>
        </pc:spChg>
        <pc:spChg chg="mod">
          <ac:chgData name="Momoka Oyama" userId="a22b528a-9d2e-41df-a6c0-ade0a6ebfba5" providerId="ADAL" clId="{FD1F745D-5193-4A4A-8710-0D14CCD28089}" dt="2023-02-24T10:33:49.257" v="170"/>
          <ac:spMkLst>
            <pc:docMk/>
            <pc:sldMk cId="3655033478" sldId="2147375968"/>
            <ac:spMk id="5" creationId="{AF1FA777-7EF3-4ECE-A90E-2BAE31748387}"/>
          </ac:spMkLst>
        </pc:spChg>
        <pc:spChg chg="mod">
          <ac:chgData name="Momoka Oyama" userId="a22b528a-9d2e-41df-a6c0-ade0a6ebfba5" providerId="ADAL" clId="{FD1F745D-5193-4A4A-8710-0D14CCD28089}" dt="2023-02-24T10:33:49.257" v="170"/>
          <ac:spMkLst>
            <pc:docMk/>
            <pc:sldMk cId="3655033478" sldId="2147375968"/>
            <ac:spMk id="16" creationId="{634AB742-F5BB-4DD0-BD35-C61636B1D3AA}"/>
          </ac:spMkLst>
        </pc:spChg>
        <pc:spChg chg="mod">
          <ac:chgData name="Momoka Oyama" userId="a22b528a-9d2e-41df-a6c0-ade0a6ebfba5" providerId="ADAL" clId="{FD1F745D-5193-4A4A-8710-0D14CCD28089}" dt="2023-02-24T10:33:49.257" v="170"/>
          <ac:spMkLst>
            <pc:docMk/>
            <pc:sldMk cId="3655033478" sldId="2147375968"/>
            <ac:spMk id="19" creationId="{2B6FF458-97F3-4F09-8547-76BDF5415E2C}"/>
          </ac:spMkLst>
        </pc:spChg>
        <pc:spChg chg="mod">
          <ac:chgData name="Momoka Oyama" userId="a22b528a-9d2e-41df-a6c0-ade0a6ebfba5" providerId="ADAL" clId="{FD1F745D-5193-4A4A-8710-0D14CCD28089}" dt="2023-02-24T10:33:49.257" v="170"/>
          <ac:spMkLst>
            <pc:docMk/>
            <pc:sldMk cId="3655033478" sldId="2147375968"/>
            <ac:spMk id="20" creationId="{47DC1CAD-E04B-4F42-A57A-1536417B9437}"/>
          </ac:spMkLst>
        </pc:spChg>
        <pc:graphicFrameChg chg="mod">
          <ac:chgData name="Momoka Oyama" userId="a22b528a-9d2e-41df-a6c0-ade0a6ebfba5" providerId="ADAL" clId="{FD1F745D-5193-4A4A-8710-0D14CCD28089}" dt="2023-02-24T10:33:49.257" v="170"/>
          <ac:graphicFrameMkLst>
            <pc:docMk/>
            <pc:sldMk cId="3655033478" sldId="2147375968"/>
            <ac:graphicFrameMk id="2" creationId="{28ACDCB1-372A-4B6A-89A5-FF6DF0577F12}"/>
          </ac:graphicFrameMkLst>
        </pc:graphicFrameChg>
      </pc:sldChg>
      <pc:sldChg chg="modSp mod">
        <pc:chgData name="Momoka Oyama" userId="a22b528a-9d2e-41df-a6c0-ade0a6ebfba5" providerId="ADAL" clId="{FD1F745D-5193-4A4A-8710-0D14CCD28089}" dt="2023-02-26T10:55:13.384" v="342" actId="20577"/>
        <pc:sldMkLst>
          <pc:docMk/>
          <pc:sldMk cId="1579512933" sldId="2147375969"/>
        </pc:sldMkLst>
        <pc:graphicFrameChg chg="mod modGraphic">
          <ac:chgData name="Momoka Oyama" userId="a22b528a-9d2e-41df-a6c0-ade0a6ebfba5" providerId="ADAL" clId="{FD1F745D-5193-4A4A-8710-0D14CCD28089}" dt="2023-02-26T10:55:13.384" v="342" actId="20577"/>
          <ac:graphicFrameMkLst>
            <pc:docMk/>
            <pc:sldMk cId="1579512933" sldId="2147375969"/>
            <ac:graphicFrameMk id="2" creationId="{81E39878-DC2C-403C-AD84-3949403F1D46}"/>
          </ac:graphicFrameMkLst>
        </pc:graphicFrameChg>
      </pc:sldChg>
      <pc:sldChg chg="modSp mod">
        <pc:chgData name="Momoka Oyama" userId="a22b528a-9d2e-41df-a6c0-ade0a6ebfba5" providerId="ADAL" clId="{FD1F745D-5193-4A4A-8710-0D14CCD28089}" dt="2023-02-24T10:33:49.257" v="170"/>
        <pc:sldMkLst>
          <pc:docMk/>
          <pc:sldMk cId="437251885" sldId="2147375971"/>
        </pc:sldMkLst>
        <pc:spChg chg="mod">
          <ac:chgData name="Momoka Oyama" userId="a22b528a-9d2e-41df-a6c0-ade0a6ebfba5" providerId="ADAL" clId="{FD1F745D-5193-4A4A-8710-0D14CCD28089}" dt="2023-02-24T10:33:49.257" v="170"/>
          <ac:spMkLst>
            <pc:docMk/>
            <pc:sldMk cId="437251885" sldId="2147375971"/>
            <ac:spMk id="7" creationId="{763855C9-DFD1-4722-85D6-365E8F3AD5FD}"/>
          </ac:spMkLst>
        </pc:spChg>
        <pc:spChg chg="mod">
          <ac:chgData name="Momoka Oyama" userId="a22b528a-9d2e-41df-a6c0-ade0a6ebfba5" providerId="ADAL" clId="{FD1F745D-5193-4A4A-8710-0D14CCD28089}" dt="2023-02-24T10:33:49.257" v="170"/>
          <ac:spMkLst>
            <pc:docMk/>
            <pc:sldMk cId="437251885" sldId="2147375971"/>
            <ac:spMk id="8" creationId="{DE707227-21F3-47E5-B95F-4A3794AD6CCC}"/>
          </ac:spMkLst>
        </pc:spChg>
        <pc:graphicFrameChg chg="mod modGraphic">
          <ac:chgData name="Momoka Oyama" userId="a22b528a-9d2e-41df-a6c0-ade0a6ebfba5" providerId="ADAL" clId="{FD1F745D-5193-4A4A-8710-0D14CCD28089}" dt="2023-02-24T10:33:09.014" v="169" actId="20577"/>
          <ac:graphicFrameMkLst>
            <pc:docMk/>
            <pc:sldMk cId="437251885" sldId="2147375971"/>
            <ac:graphicFrameMk id="2" creationId="{0DB3F1B3-D3BA-4B53-903A-7073D62E6E5A}"/>
          </ac:graphicFrameMkLst>
        </pc:graphicFrameChg>
      </pc:sldChg>
      <pc:sldChg chg="modSp mod">
        <pc:chgData name="Momoka Oyama" userId="a22b528a-9d2e-41df-a6c0-ade0a6ebfba5" providerId="ADAL" clId="{FD1F745D-5193-4A4A-8710-0D14CCD28089}" dt="2023-02-24T10:23:17.807" v="21" actId="20577"/>
        <pc:sldMkLst>
          <pc:docMk/>
          <pc:sldMk cId="2934203342" sldId="2147375972"/>
        </pc:sldMkLst>
        <pc:spChg chg="mod">
          <ac:chgData name="Momoka Oyama" userId="a22b528a-9d2e-41df-a6c0-ade0a6ebfba5" providerId="ADAL" clId="{FD1F745D-5193-4A4A-8710-0D14CCD28089}" dt="2023-02-24T10:23:17.807" v="21" actId="20577"/>
          <ac:spMkLst>
            <pc:docMk/>
            <pc:sldMk cId="2934203342" sldId="2147375972"/>
            <ac:spMk id="2" creationId="{CD3E1F40-DFCD-4EE7-933A-5EE170CFED21}"/>
          </ac:spMkLst>
        </pc:spChg>
      </pc:sldChg>
      <pc:sldChg chg="modSp add mod">
        <pc:chgData name="Momoka Oyama" userId="a22b528a-9d2e-41df-a6c0-ade0a6ebfba5" providerId="ADAL" clId="{FD1F745D-5193-4A4A-8710-0D14CCD28089}" dt="2023-02-24T10:20:42.090" v="6" actId="20577"/>
        <pc:sldMkLst>
          <pc:docMk/>
          <pc:sldMk cId="3579618765" sldId="2147375977"/>
        </pc:sldMkLst>
        <pc:spChg chg="mod">
          <ac:chgData name="Momoka Oyama" userId="a22b528a-9d2e-41df-a6c0-ade0a6ebfba5" providerId="ADAL" clId="{FD1F745D-5193-4A4A-8710-0D14CCD28089}" dt="2023-02-24T10:20:42.090" v="6" actId="20577"/>
          <ac:spMkLst>
            <pc:docMk/>
            <pc:sldMk cId="3579618765" sldId="2147375977"/>
            <ac:spMk id="2" creationId="{CD3E1F40-DFCD-4EE7-933A-5EE170CFED21}"/>
          </ac:spMkLst>
        </pc:spChg>
      </pc:sldChg>
      <pc:sldChg chg="add del mod modClrScheme chgLayout">
        <pc:chgData name="Momoka Oyama" userId="a22b528a-9d2e-41df-a6c0-ade0a6ebfba5" providerId="ADAL" clId="{FD1F745D-5193-4A4A-8710-0D14CCD28089}" dt="2023-02-24T10:28:53.315" v="147" actId="47"/>
        <pc:sldMkLst>
          <pc:docMk/>
          <pc:sldMk cId="2674998198" sldId="2147375978"/>
        </pc:sldMkLst>
      </pc:sldChg>
      <pc:sldChg chg="modSp add mod">
        <pc:chgData name="Momoka Oyama" userId="a22b528a-9d2e-41df-a6c0-ade0a6ebfba5" providerId="ADAL" clId="{FD1F745D-5193-4A4A-8710-0D14CCD28089}" dt="2023-02-27T04:58:01.898" v="869" actId="20577"/>
        <pc:sldMkLst>
          <pc:docMk/>
          <pc:sldMk cId="2855103592" sldId="2147375979"/>
        </pc:sldMkLst>
        <pc:spChg chg="mod">
          <ac:chgData name="Momoka Oyama" userId="a22b528a-9d2e-41df-a6c0-ade0a6ebfba5" providerId="ADAL" clId="{FD1F745D-5193-4A4A-8710-0D14CCD28089}" dt="2023-02-24T10:33:49.257" v="170"/>
          <ac:spMkLst>
            <pc:docMk/>
            <pc:sldMk cId="2855103592" sldId="2147375979"/>
            <ac:spMk id="8" creationId="{CBFF7E7F-4475-4881-A603-90D05FD558AC}"/>
          </ac:spMkLst>
        </pc:spChg>
        <pc:graphicFrameChg chg="mod modGraphic">
          <ac:chgData name="Momoka Oyama" userId="a22b528a-9d2e-41df-a6c0-ade0a6ebfba5" providerId="ADAL" clId="{FD1F745D-5193-4A4A-8710-0D14CCD28089}" dt="2023-02-27T04:58:01.898" v="869" actId="20577"/>
          <ac:graphicFrameMkLst>
            <pc:docMk/>
            <pc:sldMk cId="2855103592" sldId="2147375979"/>
            <ac:graphicFrameMk id="6" creationId="{8D145EB4-A803-4354-A711-72D7F9921905}"/>
          </ac:graphicFrameMkLst>
        </pc:graphicFrameChg>
      </pc:sldChg>
      <pc:sldChg chg="modSp add mod modClrScheme chgLayout">
        <pc:chgData name="Momoka Oyama" userId="a22b528a-9d2e-41df-a6c0-ade0a6ebfba5" providerId="ADAL" clId="{FD1F745D-5193-4A4A-8710-0D14CCD28089}" dt="2023-02-24T10:33:49.257" v="170"/>
        <pc:sldMkLst>
          <pc:docMk/>
          <pc:sldMk cId="3675233152" sldId="2147375980"/>
        </pc:sldMkLst>
        <pc:spChg chg="mod">
          <ac:chgData name="Momoka Oyama" userId="a22b528a-9d2e-41df-a6c0-ade0a6ebfba5" providerId="ADAL" clId="{FD1F745D-5193-4A4A-8710-0D14CCD28089}" dt="2023-02-24T10:33:49.257" v="170"/>
          <ac:spMkLst>
            <pc:docMk/>
            <pc:sldMk cId="3675233152" sldId="2147375980"/>
            <ac:spMk id="4" creationId="{6A7871CE-644F-4845-8081-E70D702745C5}"/>
          </ac:spMkLst>
        </pc:spChg>
        <pc:spChg chg="mod">
          <ac:chgData name="Momoka Oyama" userId="a22b528a-9d2e-41df-a6c0-ade0a6ebfba5" providerId="ADAL" clId="{FD1F745D-5193-4A4A-8710-0D14CCD28089}" dt="2023-02-24T10:33:49.257" v="170"/>
          <ac:spMkLst>
            <pc:docMk/>
            <pc:sldMk cId="3675233152" sldId="2147375980"/>
            <ac:spMk id="5" creationId="{AF1FA777-7EF3-4ECE-A90E-2BAE31748387}"/>
          </ac:spMkLst>
        </pc:spChg>
        <pc:spChg chg="mod">
          <ac:chgData name="Momoka Oyama" userId="a22b528a-9d2e-41df-a6c0-ade0a6ebfba5" providerId="ADAL" clId="{FD1F745D-5193-4A4A-8710-0D14CCD28089}" dt="2023-02-24T10:33:49.257" v="170"/>
          <ac:spMkLst>
            <pc:docMk/>
            <pc:sldMk cId="3675233152" sldId="2147375980"/>
            <ac:spMk id="17" creationId="{734C6156-F1BF-4A29-8ACF-108B1D9B48CB}"/>
          </ac:spMkLst>
        </pc:spChg>
        <pc:spChg chg="mod">
          <ac:chgData name="Momoka Oyama" userId="a22b528a-9d2e-41df-a6c0-ade0a6ebfba5" providerId="ADAL" clId="{FD1F745D-5193-4A4A-8710-0D14CCD28089}" dt="2023-02-24T10:33:49.257" v="170"/>
          <ac:spMkLst>
            <pc:docMk/>
            <pc:sldMk cId="3675233152" sldId="2147375980"/>
            <ac:spMk id="19" creationId="{2B6FF458-97F3-4F09-8547-76BDF5415E2C}"/>
          </ac:spMkLst>
        </pc:spChg>
        <pc:spChg chg="mod">
          <ac:chgData name="Momoka Oyama" userId="a22b528a-9d2e-41df-a6c0-ade0a6ebfba5" providerId="ADAL" clId="{FD1F745D-5193-4A4A-8710-0D14CCD28089}" dt="2023-02-24T10:33:49.257" v="170"/>
          <ac:spMkLst>
            <pc:docMk/>
            <pc:sldMk cId="3675233152" sldId="2147375980"/>
            <ac:spMk id="20" creationId="{47DC1CAD-E04B-4F42-A57A-1536417B9437}"/>
          </ac:spMkLst>
        </pc:spChg>
        <pc:graphicFrameChg chg="mod">
          <ac:chgData name="Momoka Oyama" userId="a22b528a-9d2e-41df-a6c0-ade0a6ebfba5" providerId="ADAL" clId="{FD1F745D-5193-4A4A-8710-0D14CCD28089}" dt="2023-02-24T10:33:49.257" v="170"/>
          <ac:graphicFrameMkLst>
            <pc:docMk/>
            <pc:sldMk cId="3675233152" sldId="2147375980"/>
            <ac:graphicFrameMk id="2" creationId="{28ACDCB1-372A-4B6A-89A5-FF6DF0577F12}"/>
          </ac:graphicFrameMkLst>
        </pc:graphicFrameChg>
      </pc:sldChg>
      <pc:sldChg chg="modSp add mod">
        <pc:chgData name="Momoka Oyama" userId="a22b528a-9d2e-41df-a6c0-ade0a6ebfba5" providerId="ADAL" clId="{FD1F745D-5193-4A4A-8710-0D14CCD28089}" dt="2023-02-26T10:56:15.012" v="400" actId="20577"/>
        <pc:sldMkLst>
          <pc:docMk/>
          <pc:sldMk cId="1923076272" sldId="2147375981"/>
        </pc:sldMkLst>
        <pc:graphicFrameChg chg="mod modGraphic">
          <ac:chgData name="Momoka Oyama" userId="a22b528a-9d2e-41df-a6c0-ade0a6ebfba5" providerId="ADAL" clId="{FD1F745D-5193-4A4A-8710-0D14CCD28089}" dt="2023-02-26T10:56:15.012" v="400" actId="20577"/>
          <ac:graphicFrameMkLst>
            <pc:docMk/>
            <pc:sldMk cId="1923076272" sldId="2147375981"/>
            <ac:graphicFrameMk id="2" creationId="{81E39878-DC2C-403C-AD84-3949403F1D46}"/>
          </ac:graphicFrameMkLst>
        </pc:graphicFrameChg>
      </pc:sldChg>
      <pc:sldChg chg="modSp add mod">
        <pc:chgData name="Momoka Oyama" userId="a22b528a-9d2e-41df-a6c0-ade0a6ebfba5" providerId="ADAL" clId="{FD1F745D-5193-4A4A-8710-0D14CCD28089}" dt="2023-02-27T00:15:07.911" v="813" actId="20577"/>
        <pc:sldMkLst>
          <pc:docMk/>
          <pc:sldMk cId="3817302727" sldId="2147375982"/>
        </pc:sldMkLst>
        <pc:spChg chg="mod">
          <ac:chgData name="Momoka Oyama" userId="a22b528a-9d2e-41df-a6c0-ade0a6ebfba5" providerId="ADAL" clId="{FD1F745D-5193-4A4A-8710-0D14CCD28089}" dt="2023-02-24T10:33:49.257" v="170"/>
          <ac:spMkLst>
            <pc:docMk/>
            <pc:sldMk cId="3817302727" sldId="2147375982"/>
            <ac:spMk id="7" creationId="{763855C9-DFD1-4722-85D6-365E8F3AD5FD}"/>
          </ac:spMkLst>
        </pc:spChg>
        <pc:spChg chg="mod">
          <ac:chgData name="Momoka Oyama" userId="a22b528a-9d2e-41df-a6c0-ade0a6ebfba5" providerId="ADAL" clId="{FD1F745D-5193-4A4A-8710-0D14CCD28089}" dt="2023-02-24T10:33:49.257" v="170"/>
          <ac:spMkLst>
            <pc:docMk/>
            <pc:sldMk cId="3817302727" sldId="2147375982"/>
            <ac:spMk id="8" creationId="{DE707227-21F3-47E5-B95F-4A3794AD6CCC}"/>
          </ac:spMkLst>
        </pc:spChg>
        <pc:graphicFrameChg chg="mod modGraphic">
          <ac:chgData name="Momoka Oyama" userId="a22b528a-9d2e-41df-a6c0-ade0a6ebfba5" providerId="ADAL" clId="{FD1F745D-5193-4A4A-8710-0D14CCD28089}" dt="2023-02-27T00:15:07.911" v="813" actId="20577"/>
          <ac:graphicFrameMkLst>
            <pc:docMk/>
            <pc:sldMk cId="3817302727" sldId="2147375982"/>
            <ac:graphicFrameMk id="2" creationId="{0DB3F1B3-D3BA-4B53-903A-7073D62E6E5A}"/>
          </ac:graphicFrameMkLst>
        </pc:graphicFrameChg>
      </pc:sldChg>
      <pc:sldMasterChg chg="addSldLayout modSldLayout sldLayoutOrd">
        <pc:chgData name="Momoka Oyama" userId="a22b528a-9d2e-41df-a6c0-ade0a6ebfba5" providerId="ADAL" clId="{FD1F745D-5193-4A4A-8710-0D14CCD28089}" dt="2023-02-24T10:24:52.659" v="28" actId="6014"/>
        <pc:sldMasterMkLst>
          <pc:docMk/>
          <pc:sldMasterMk cId="3167048577" sldId="2147483661"/>
        </pc:sldMasterMkLst>
        <pc:sldLayoutChg chg="modSp mod">
          <pc:chgData name="Momoka Oyama" userId="a22b528a-9d2e-41df-a6c0-ade0a6ebfba5" providerId="ADAL" clId="{FD1F745D-5193-4A4A-8710-0D14CCD28089}" dt="2023-02-24T10:24:52.659" v="28" actId="6014"/>
          <pc:sldLayoutMkLst>
            <pc:docMk/>
            <pc:sldMasterMk cId="3167048577" sldId="2147483661"/>
            <pc:sldLayoutMk cId="2720292521" sldId="2147483675"/>
          </pc:sldLayoutMkLst>
          <pc:spChg chg="mod">
            <ac:chgData name="Momoka Oyama" userId="a22b528a-9d2e-41df-a6c0-ade0a6ebfba5" providerId="ADAL" clId="{FD1F745D-5193-4A4A-8710-0D14CCD28089}" dt="2023-02-24T10:24:45.641" v="27" actId="20577"/>
            <ac:spMkLst>
              <pc:docMk/>
              <pc:sldMasterMk cId="3167048577" sldId="2147483661"/>
              <pc:sldLayoutMk cId="2720292521" sldId="2147483675"/>
              <ac:spMk id="10" creationId="{EC7221AA-02AF-4FA7-AD49-CBCDAB8D8137}"/>
            </ac:spMkLst>
          </pc:spChg>
        </pc:sldLayoutChg>
        <pc:sldLayoutChg chg="modSp add mod ord modTransition">
          <pc:chgData name="Momoka Oyama" userId="a22b528a-9d2e-41df-a6c0-ade0a6ebfba5" providerId="ADAL" clId="{FD1F745D-5193-4A4A-8710-0D14CCD28089}" dt="2023-02-24T10:21:43.644" v="14" actId="6014"/>
          <pc:sldLayoutMkLst>
            <pc:docMk/>
            <pc:sldMasterMk cId="3167048577" sldId="2147483661"/>
            <pc:sldLayoutMk cId="422642798" sldId="2147483685"/>
          </pc:sldLayoutMkLst>
          <pc:spChg chg="mod">
            <ac:chgData name="Momoka Oyama" userId="a22b528a-9d2e-41df-a6c0-ade0a6ebfba5" providerId="ADAL" clId="{FD1F745D-5193-4A4A-8710-0D14CCD28089}" dt="2023-02-24T10:21:37.408" v="13" actId="20577"/>
            <ac:spMkLst>
              <pc:docMk/>
              <pc:sldMasterMk cId="3167048577" sldId="2147483661"/>
              <pc:sldLayoutMk cId="422642798" sldId="2147483685"/>
              <ac:spMk id="10" creationId="{EC7221AA-02AF-4FA7-AD49-CBCDAB8D8137}"/>
            </ac:spMkLst>
          </pc:spChg>
        </pc:sldLayoutChg>
      </pc:sldMasterChg>
    </pc:docChg>
  </pc:docChgLst>
</pc:chgInfo>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975B02-0320-41FD-9F0A-093E19087DD2}" type="datetimeFigureOut">
              <a:rPr kumimoji="1" lang="ja-JP" altLang="en-US" smtClean="0"/>
              <a:t>2023/3/1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C8388F-B6A1-4D00-8188-8EF894430160}" type="slidenum">
              <a:rPr kumimoji="1" lang="ja-JP" altLang="en-US" smtClean="0"/>
              <a:t>‹#›</a:t>
            </a:fld>
            <a:endParaRPr kumimoji="1" lang="ja-JP" altLang="en-US"/>
          </a:p>
        </p:txBody>
      </p:sp>
    </p:spTree>
    <p:extLst>
      <p:ext uri="{BB962C8B-B14F-4D97-AF65-F5344CB8AC3E}">
        <p14:creationId xmlns:p14="http://schemas.microsoft.com/office/powerpoint/2010/main" val="22381414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マスタ">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4263B43-0D49-4F0E-8991-8C308A3769B7}"/>
              </a:ext>
            </a:extLst>
          </p:cNvPr>
          <p:cNvSpPr txBox="1"/>
          <p:nvPr userDrawn="1"/>
        </p:nvSpPr>
        <p:spPr>
          <a:xfrm>
            <a:off x="76200" y="83622"/>
            <a:ext cx="8953500" cy="338554"/>
          </a:xfrm>
          <a:prstGeom prst="rect">
            <a:avLst/>
          </a:prstGeom>
          <a:noFill/>
        </p:spPr>
        <p:txBody>
          <a:bodyPr wrap="square" lIns="91440" tIns="45720" rIns="91440" bIns="45720" rtlCol="0" anchor="t">
            <a:spAutoFit/>
          </a:bodyPr>
          <a:lstStyle/>
          <a:p>
            <a:pPr defTabSz="914377">
              <a:defRPr/>
            </a:pPr>
            <a:r>
              <a:rPr lang="ja-JP" altLang="en-US" sz="1600" b="1">
                <a:solidFill>
                  <a:prstClr val="black"/>
                </a:solidFill>
                <a:latin typeface="游ゴシック"/>
                <a:ea typeface="游ゴシック"/>
              </a:rPr>
              <a:t>（様式</a:t>
            </a:r>
            <a:r>
              <a:rPr lang="en-US" altLang="ja-JP" sz="1600" b="1">
                <a:solidFill>
                  <a:prstClr val="black"/>
                </a:solidFill>
                <a:latin typeface="游ゴシック"/>
                <a:ea typeface="游ゴシック"/>
              </a:rPr>
              <a:t>3</a:t>
            </a:r>
            <a:r>
              <a:rPr lang="ja-JP" altLang="en-US" sz="1600" b="1">
                <a:solidFill>
                  <a:prstClr val="black"/>
                </a:solidFill>
                <a:latin typeface="游ゴシック"/>
                <a:ea typeface="游ゴシック"/>
              </a:rPr>
              <a:t>）個別事業計画</a:t>
            </a:r>
            <a:r>
              <a:rPr lang="en-US" altLang="ja-JP" sz="1600" b="1">
                <a:solidFill>
                  <a:prstClr val="black"/>
                </a:solidFill>
                <a:latin typeface="游ゴシック"/>
                <a:ea typeface="游ゴシック"/>
              </a:rPr>
              <a:t>:</a:t>
            </a:r>
          </a:p>
        </p:txBody>
      </p:sp>
      <p:cxnSp>
        <p:nvCxnSpPr>
          <p:cNvPr id="6" name="直線コネクタ 5">
            <a:extLst>
              <a:ext uri="{FF2B5EF4-FFF2-40B4-BE49-F238E27FC236}">
                <a16:creationId xmlns:a16="http://schemas.microsoft.com/office/drawing/2014/main" id="{1B7C9A24-47D5-4CC7-A77C-076A1FA982E4}"/>
              </a:ext>
            </a:extLst>
          </p:cNvPr>
          <p:cNvCxnSpPr>
            <a:cxnSpLocks/>
          </p:cNvCxnSpPr>
          <p:nvPr userDrawn="1"/>
        </p:nvCxnSpPr>
        <p:spPr>
          <a:xfrm>
            <a:off x="-598" y="418141"/>
            <a:ext cx="9144598" cy="0"/>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21966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（様式３）個別事業計画：⑤実証実験（実証運行・実証運航）</a:t>
            </a:r>
          </a:p>
        </p:txBody>
      </p:sp>
    </p:spTree>
    <p:extLst>
      <p:ext uri="{BB962C8B-B14F-4D97-AF65-F5344CB8AC3E}">
        <p14:creationId xmlns:p14="http://schemas.microsoft.com/office/powerpoint/2010/main" val="3237978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（様式３）個別事業計画：スケジュール</a:t>
            </a:r>
          </a:p>
        </p:txBody>
      </p:sp>
    </p:spTree>
    <p:extLst>
      <p:ext uri="{BB962C8B-B14F-4D97-AF65-F5344CB8AC3E}">
        <p14:creationId xmlns:p14="http://schemas.microsoft.com/office/powerpoint/2010/main" val="2607612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（様式３）個別事業計画：事業一覧</a:t>
            </a:r>
          </a:p>
        </p:txBody>
      </p:sp>
    </p:spTree>
    <p:extLst>
      <p:ext uri="{BB962C8B-B14F-4D97-AF65-F5344CB8AC3E}">
        <p14:creationId xmlns:p14="http://schemas.microsoft.com/office/powerpoint/2010/main" val="37216221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cSld name="Divider_3">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C60F6E-79E1-42FD-816F-62E1118C41B5}"/>
              </a:ext>
            </a:extLst>
          </p:cNvPr>
          <p:cNvSpPr>
            <a:spLocks noGrp="1"/>
          </p:cNvSpPr>
          <p:nvPr>
            <p:ph type="title" hasCustomPrompt="1"/>
          </p:nvPr>
        </p:nvSpPr>
        <p:spPr>
          <a:xfrm>
            <a:off x="477834" y="2863289"/>
            <a:ext cx="8188333" cy="1142809"/>
          </a:xfrm>
          <a:prstGeom prst="rect">
            <a:avLst/>
          </a:prstGeom>
        </p:spPr>
        <p:txBody>
          <a:bodyPr lIns="0" tIns="0" rIns="0" bIns="0" anchor="ctr"/>
          <a:lstStyle>
            <a:lvl1pPr algn="l" fontAlgn="auto">
              <a:lnSpc>
                <a:spcPct val="100000"/>
              </a:lnSpc>
              <a:defRPr sz="3078" b="0" spc="0" baseline="0">
                <a:solidFill>
                  <a:schemeClr val="tx2"/>
                </a:solidFill>
                <a:latin typeface="EYInterstate" panose="02000503020000020004" pitchFamily="2" charset="0"/>
                <a:ea typeface="Meiryo UI" panose="020B0604030504040204" pitchFamily="50" charset="-128"/>
              </a:defRPr>
            </a:lvl1pPr>
          </a:lstStyle>
          <a:p>
            <a:r>
              <a:rPr kumimoji="1" lang="ja-JP" altLang="en-US"/>
              <a:t>章タイトル</a:t>
            </a:r>
          </a:p>
        </p:txBody>
      </p:sp>
      <p:sp>
        <p:nvSpPr>
          <p:cNvPr id="9" name="Text Placeholder 5">
            <a:extLst>
              <a:ext uri="{FF2B5EF4-FFF2-40B4-BE49-F238E27FC236}">
                <a16:creationId xmlns:a16="http://schemas.microsoft.com/office/drawing/2014/main" id="{3562A8C4-BFAC-45C1-97C1-1F49DF283F96}"/>
              </a:ext>
            </a:extLst>
          </p:cNvPr>
          <p:cNvSpPr txBox="1">
            <a:spLocks/>
          </p:cNvSpPr>
          <p:nvPr userDrawn="1"/>
        </p:nvSpPr>
        <p:spPr>
          <a:xfrm>
            <a:off x="0" y="0"/>
            <a:ext cx="123135" cy="6858000"/>
          </a:xfrm>
          <a:prstGeom prst="rect">
            <a:avLst/>
          </a:prstGeom>
          <a:solidFill>
            <a:schemeClr val="accent3"/>
          </a:solidFill>
          <a:ln>
            <a:noFill/>
          </a:ln>
        </p:spPr>
        <p:txBody>
          <a:bodyPr vert="horz" lIns="390955" tIns="0" rIns="0" bIns="0" rtlCol="0" anchor="ctr" anchorCtr="0">
            <a:noAutofit/>
          </a:bodyPr>
          <a:lstStyle>
            <a:lvl1pPr marL="0" indent="0" algn="l" defTabSz="914400" rtl="0" eaLnBrk="1" latinLnBrk="0" hangingPunct="1">
              <a:spcBef>
                <a:spcPct val="20000"/>
              </a:spcBef>
              <a:buClr>
                <a:schemeClr val="tx2"/>
              </a:buClr>
              <a:buSzPct val="110000"/>
              <a:buFont typeface="EYInterstate Light" panose="02000506000000020004" pitchFamily="2" charset="0"/>
              <a:buNone/>
              <a:defRPr kumimoji="0" lang="en-IN" sz="3600" b="0" i="0" u="none" strike="noStrike" kern="1200" cap="none" spc="0" normalizeH="0" baseline="0" dirty="0">
                <a:ln>
                  <a:noFill/>
                </a:ln>
                <a:solidFill>
                  <a:srgbClr val="FFFFFF"/>
                </a:solidFill>
                <a:effectLst/>
                <a:uLnTx/>
                <a:uFillTx/>
                <a:latin typeface="EYInterstate Light" panose="02000506000000020004" pitchFamily="2" charset="0"/>
                <a:ea typeface="+mj-ea"/>
                <a:cs typeface="+mj-cs"/>
              </a:defRPr>
            </a:lvl1pPr>
            <a:lvl2pPr marL="713232" indent="-356616" algn="l" defTabSz="914400" rtl="0" eaLnBrk="1" latinLnBrk="0" hangingPunct="1">
              <a:spcBef>
                <a:spcPct val="20000"/>
              </a:spcBef>
              <a:buClr>
                <a:schemeClr val="tx2"/>
              </a:buClr>
              <a:buSzPct val="110000"/>
              <a:buFont typeface="EYInterstate Light" panose="02000506000000020004" pitchFamily="2" charset="0"/>
              <a:buChar char="•"/>
              <a:defRPr sz="1800" kern="1200">
                <a:solidFill>
                  <a:schemeClr val="bg1"/>
                </a:solidFill>
                <a:latin typeface="EYInterstate Light" panose="02000506000000020004" pitchFamily="2" charset="0"/>
                <a:ea typeface="+mn-ea"/>
                <a:cs typeface="+mn-cs"/>
              </a:defRPr>
            </a:lvl2pPr>
            <a:lvl3pPr marL="1069848" indent="-356616" algn="l" defTabSz="914400" rtl="0" eaLnBrk="1" latinLnBrk="0" hangingPunct="1">
              <a:spcBef>
                <a:spcPct val="20000"/>
              </a:spcBef>
              <a:buClr>
                <a:schemeClr val="tx2"/>
              </a:buClr>
              <a:buSzPct val="110000"/>
              <a:buFont typeface="EYInterstate Light" panose="02000506000000020004" pitchFamily="2" charset="0"/>
              <a:buChar char="•"/>
              <a:defRPr sz="1600" kern="1200">
                <a:solidFill>
                  <a:schemeClr val="bg1"/>
                </a:solidFill>
                <a:latin typeface="EYInterstate Light" panose="02000506000000020004" pitchFamily="2" charset="0"/>
                <a:ea typeface="+mn-ea"/>
                <a:cs typeface="+mn-cs"/>
              </a:defRPr>
            </a:lvl3pPr>
            <a:lvl4pPr marL="1426464" indent="-356616" algn="l" defTabSz="914400" rtl="0" eaLnBrk="1" latinLnBrk="0" hangingPunct="1">
              <a:spcBef>
                <a:spcPct val="20000"/>
              </a:spcBef>
              <a:buClr>
                <a:schemeClr val="tx2"/>
              </a:buClr>
              <a:buSzPct val="110000"/>
              <a:buFont typeface="EYInterstate Light" panose="02000506000000020004" pitchFamily="2" charset="0"/>
              <a:buChar char="•"/>
              <a:defRPr sz="1400" kern="1200">
                <a:solidFill>
                  <a:schemeClr val="bg1"/>
                </a:solidFill>
                <a:latin typeface="EYInterstate Light" panose="02000506000000020004" pitchFamily="2" charset="0"/>
                <a:ea typeface="+mn-ea"/>
                <a:cs typeface="+mn-cs"/>
              </a:defRPr>
            </a:lvl4pPr>
            <a:lvl5pPr marL="1783080" indent="-356616" algn="l" defTabSz="914400" rtl="0" eaLnBrk="1" latinLnBrk="0" hangingPunct="1">
              <a:spcBef>
                <a:spcPct val="20000"/>
              </a:spcBef>
              <a:buClr>
                <a:schemeClr val="tx2"/>
              </a:buClr>
              <a:buSzPct val="110000"/>
              <a:buFont typeface="EYInterstate Light" panose="02000506000000020004" pitchFamily="2" charset="0"/>
              <a:buChar char="•"/>
              <a:defRPr sz="1200" kern="1200">
                <a:solidFill>
                  <a:schemeClr val="bg1"/>
                </a:solidFill>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3078">
              <a:solidFill>
                <a:schemeClr val="tx2"/>
              </a:solidFill>
            </a:endParaRPr>
          </a:p>
        </p:txBody>
      </p:sp>
      <p:sp>
        <p:nvSpPr>
          <p:cNvPr id="10" name="Text Placeholder 5">
            <a:extLst>
              <a:ext uri="{FF2B5EF4-FFF2-40B4-BE49-F238E27FC236}">
                <a16:creationId xmlns:a16="http://schemas.microsoft.com/office/drawing/2014/main" id="{040CF0E0-7A6D-42BA-8CF9-9662BA9C1D75}"/>
              </a:ext>
            </a:extLst>
          </p:cNvPr>
          <p:cNvSpPr txBox="1">
            <a:spLocks/>
          </p:cNvSpPr>
          <p:nvPr userDrawn="1"/>
        </p:nvSpPr>
        <p:spPr>
          <a:xfrm>
            <a:off x="-177" y="2857809"/>
            <a:ext cx="123135" cy="1142809"/>
          </a:xfrm>
          <a:prstGeom prst="rect">
            <a:avLst/>
          </a:prstGeom>
          <a:solidFill>
            <a:srgbClr val="082C65"/>
          </a:solidFill>
          <a:ln>
            <a:noFill/>
          </a:ln>
        </p:spPr>
        <p:txBody>
          <a:bodyPr vert="horz" lIns="390955" tIns="0" rIns="0" bIns="0" rtlCol="0" anchor="ctr" anchorCtr="0">
            <a:noAutofit/>
          </a:bodyPr>
          <a:lstStyle>
            <a:lvl1pPr marL="0" indent="0" algn="l" defTabSz="914400" rtl="0" eaLnBrk="1" latinLnBrk="0" hangingPunct="1">
              <a:spcBef>
                <a:spcPct val="20000"/>
              </a:spcBef>
              <a:buClr>
                <a:schemeClr val="tx2"/>
              </a:buClr>
              <a:buSzPct val="110000"/>
              <a:buFont typeface="EYInterstate Light" panose="02000506000000020004" pitchFamily="2" charset="0"/>
              <a:buNone/>
              <a:defRPr kumimoji="0" lang="en-IN" sz="3600" b="0" i="0" u="none" strike="noStrike" kern="1200" cap="none" spc="0" normalizeH="0" baseline="0" dirty="0">
                <a:ln>
                  <a:noFill/>
                </a:ln>
                <a:solidFill>
                  <a:srgbClr val="FFFFFF"/>
                </a:solidFill>
                <a:effectLst/>
                <a:uLnTx/>
                <a:uFillTx/>
                <a:latin typeface="EYInterstate Light" panose="02000506000000020004" pitchFamily="2" charset="0"/>
                <a:ea typeface="+mj-ea"/>
                <a:cs typeface="+mj-cs"/>
              </a:defRPr>
            </a:lvl1pPr>
            <a:lvl2pPr marL="713232" indent="-356616" algn="l" defTabSz="914400" rtl="0" eaLnBrk="1" latinLnBrk="0" hangingPunct="1">
              <a:spcBef>
                <a:spcPct val="20000"/>
              </a:spcBef>
              <a:buClr>
                <a:schemeClr val="tx2"/>
              </a:buClr>
              <a:buSzPct val="110000"/>
              <a:buFont typeface="EYInterstate Light" panose="02000506000000020004" pitchFamily="2" charset="0"/>
              <a:buChar char="•"/>
              <a:defRPr sz="1800" kern="1200">
                <a:solidFill>
                  <a:schemeClr val="bg1"/>
                </a:solidFill>
                <a:latin typeface="EYInterstate Light" panose="02000506000000020004" pitchFamily="2" charset="0"/>
                <a:ea typeface="+mn-ea"/>
                <a:cs typeface="+mn-cs"/>
              </a:defRPr>
            </a:lvl2pPr>
            <a:lvl3pPr marL="1069848" indent="-356616" algn="l" defTabSz="914400" rtl="0" eaLnBrk="1" latinLnBrk="0" hangingPunct="1">
              <a:spcBef>
                <a:spcPct val="20000"/>
              </a:spcBef>
              <a:buClr>
                <a:schemeClr val="tx2"/>
              </a:buClr>
              <a:buSzPct val="110000"/>
              <a:buFont typeface="EYInterstate Light" panose="02000506000000020004" pitchFamily="2" charset="0"/>
              <a:buChar char="•"/>
              <a:defRPr sz="1600" kern="1200">
                <a:solidFill>
                  <a:schemeClr val="bg1"/>
                </a:solidFill>
                <a:latin typeface="EYInterstate Light" panose="02000506000000020004" pitchFamily="2" charset="0"/>
                <a:ea typeface="+mn-ea"/>
                <a:cs typeface="+mn-cs"/>
              </a:defRPr>
            </a:lvl3pPr>
            <a:lvl4pPr marL="1426464" indent="-356616" algn="l" defTabSz="914400" rtl="0" eaLnBrk="1" latinLnBrk="0" hangingPunct="1">
              <a:spcBef>
                <a:spcPct val="20000"/>
              </a:spcBef>
              <a:buClr>
                <a:schemeClr val="tx2"/>
              </a:buClr>
              <a:buSzPct val="110000"/>
              <a:buFont typeface="EYInterstate Light" panose="02000506000000020004" pitchFamily="2" charset="0"/>
              <a:buChar char="•"/>
              <a:defRPr sz="1400" kern="1200">
                <a:solidFill>
                  <a:schemeClr val="bg1"/>
                </a:solidFill>
                <a:latin typeface="EYInterstate Light" panose="02000506000000020004" pitchFamily="2" charset="0"/>
                <a:ea typeface="+mn-ea"/>
                <a:cs typeface="+mn-cs"/>
              </a:defRPr>
            </a:lvl4pPr>
            <a:lvl5pPr marL="1783080" indent="-356616" algn="l" defTabSz="914400" rtl="0" eaLnBrk="1" latinLnBrk="0" hangingPunct="1">
              <a:spcBef>
                <a:spcPct val="20000"/>
              </a:spcBef>
              <a:buClr>
                <a:schemeClr val="tx2"/>
              </a:buClr>
              <a:buSzPct val="110000"/>
              <a:buFont typeface="EYInterstate Light" panose="02000506000000020004" pitchFamily="2" charset="0"/>
              <a:buChar char="•"/>
              <a:defRPr sz="1200" kern="1200">
                <a:solidFill>
                  <a:schemeClr val="bg1"/>
                </a:solidFill>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3078">
              <a:solidFill>
                <a:schemeClr val="tx2"/>
              </a:solidFill>
            </a:endParaRPr>
          </a:p>
        </p:txBody>
      </p:sp>
    </p:spTree>
    <p:extLst>
      <p:ext uri="{BB962C8B-B14F-4D97-AF65-F5344CB8AC3E}">
        <p14:creationId xmlns:p14="http://schemas.microsoft.com/office/powerpoint/2010/main" val="4155341618"/>
      </p:ext>
    </p:extLst>
  </p:cSld>
  <p:clrMapOvr>
    <a:masterClrMapping/>
  </p:clrMapOvr>
  <p:extLst>
    <p:ext uri="{DCECCB84-F9BA-43D5-87BE-67443E8EF086}">
      <p15:sldGuideLst xmlns:p15="http://schemas.microsoft.com/office/powerpoint/2012/main">
        <p15:guide id="1" orient="horz" pos="238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留意事項">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計画作成にあたる留意事項</a:t>
            </a:r>
          </a:p>
        </p:txBody>
      </p:sp>
    </p:spTree>
    <p:extLst>
      <p:ext uri="{BB962C8B-B14F-4D97-AF65-F5344CB8AC3E}">
        <p14:creationId xmlns:p14="http://schemas.microsoft.com/office/powerpoint/2010/main" val="3538627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A18E886-3753-43A7-94DB-AA1D5562D017}" type="datetime1">
              <a:rPr kumimoji="1" lang="ja-JP" altLang="en-US" smtClean="0"/>
              <a:t>2023/3/1</a:t>
            </a:fld>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2268966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a:t>
            </a:r>
          </a:p>
        </p:txBody>
      </p:sp>
    </p:spTree>
    <p:extLst>
      <p:ext uri="{BB962C8B-B14F-4D97-AF65-F5344CB8AC3E}">
        <p14:creationId xmlns:p14="http://schemas.microsoft.com/office/powerpoint/2010/main" val="1697221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（様式３）個別事業計画：①宿泊施設の高付加価値化改修</a:t>
            </a:r>
          </a:p>
        </p:txBody>
      </p:sp>
    </p:spTree>
    <p:extLst>
      <p:ext uri="{BB962C8B-B14F-4D97-AF65-F5344CB8AC3E}">
        <p14:creationId xmlns:p14="http://schemas.microsoft.com/office/powerpoint/2010/main" val="2655390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観光施設">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a:t>
            </a:r>
            <a:r>
              <a:rPr kumimoji="1" lang="ja-JP" altLang="en-US" sz="1500" b="1">
                <a:solidFill>
                  <a:schemeClr val="tx1"/>
                </a:solidFill>
                <a:latin typeface="Meiryo UI" panose="020B0604030504040204" pitchFamily="50" charset="-128"/>
                <a:ea typeface="Meiryo UI" panose="020B0604030504040204" pitchFamily="50" charset="-128"/>
              </a:rPr>
              <a:t>②観光施設の改修</a:t>
            </a:r>
            <a:endParaRPr kumimoji="1" lang="en-US" altLang="ja-JP" sz="1500" b="1">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20292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（様式３）個別事業計画：③廃屋の撤去</a:t>
            </a:r>
          </a:p>
        </p:txBody>
      </p:sp>
    </p:spTree>
    <p:extLst>
      <p:ext uri="{BB962C8B-B14F-4D97-AF65-F5344CB8AC3E}">
        <p14:creationId xmlns:p14="http://schemas.microsoft.com/office/powerpoint/2010/main" val="339249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（様式３）個別事業計画：③‘廃屋の撤去＋再建（宿泊施設のみ）</a:t>
            </a:r>
          </a:p>
        </p:txBody>
      </p:sp>
    </p:spTree>
    <p:extLst>
      <p:ext uri="{BB962C8B-B14F-4D97-AF65-F5344CB8AC3E}">
        <p14:creationId xmlns:p14="http://schemas.microsoft.com/office/powerpoint/2010/main" val="1445289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公的施設">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a:t>
            </a:r>
            <a:r>
              <a:rPr kumimoji="1" lang="ja-JP" altLang="en-US" sz="1500" b="1">
                <a:solidFill>
                  <a:schemeClr val="tx1"/>
                </a:solidFill>
                <a:latin typeface="Meiryo UI" panose="020B0604030504040204" pitchFamily="50" charset="-128"/>
                <a:ea typeface="Meiryo UI" panose="020B0604030504040204" pitchFamily="50" charset="-128"/>
              </a:rPr>
              <a:t>④公的施設の観光目的での利活用のための民間活力の導入</a:t>
            </a:r>
          </a:p>
        </p:txBody>
      </p:sp>
    </p:spTree>
    <p:extLst>
      <p:ext uri="{BB962C8B-B14F-4D97-AF65-F5344CB8AC3E}">
        <p14:creationId xmlns:p14="http://schemas.microsoft.com/office/powerpoint/2010/main" val="422642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（様式３）個別事業計画：⑤実証実験</a:t>
            </a:r>
          </a:p>
        </p:txBody>
      </p:sp>
    </p:spTree>
    <p:extLst>
      <p:ext uri="{BB962C8B-B14F-4D97-AF65-F5344CB8AC3E}">
        <p14:creationId xmlns:p14="http://schemas.microsoft.com/office/powerpoint/2010/main" val="3384835086"/>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slideLayout" Target="../slideLayouts/slideLayout13.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slideLayout" Target="../slideLayouts/slideLayout12.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5" Type="http://schemas.openxmlformats.org/officeDocument/2006/relationships/theme" Target="../theme/theme1.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 Id="rId14" Type="http://schemas.openxmlformats.org/officeDocument/2006/relationships/slideLayout" Target="../slideLayouts/slideLayout14.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7086600" y="6492875"/>
            <a:ext cx="2057400" cy="365125"/>
          </a:xfrm>
          <a:prstGeom prst="rect">
            <a:avLst/>
          </a:prstGeom>
          <a:noFill/>
          <a:ln>
            <a:noFill/>
          </a:ln>
        </p:spPr>
        <p:txBody>
          <a:bodyPr vert="horz" lIns="91440" tIns="45720" rIns="91440" bIns="45720" rtlCol="0" anchor="ctr"/>
          <a:lstStyle>
            <a:lvl1pPr algn="r">
              <a:defRPr sz="1200">
                <a:solidFill>
                  <a:schemeClr val="tx1">
                    <a:tint val="75000"/>
                  </a:schemeClr>
                </a:solidFill>
              </a:defRPr>
            </a:lvl1p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3167048577"/>
      </p:ext>
    </p:extLst>
  </p:cSld>
  <p:clrMap bg1="lt1" tx1="dk1" bg2="lt2" tx2="dk2" accent1="accent1" accent2="accent2" accent3="accent3" accent4="accent4" accent5="accent5" accent6="accent6" hlink="hlink" folHlink="folHlink"/>
  <p:sldLayoutIdLst>
    <p:sldLayoutId id="2147483668" r:id="rId1"/>
    <p:sldLayoutId id="2147483662" r:id="rId2"/>
    <p:sldLayoutId id="2147483673" r:id="rId3"/>
    <p:sldLayoutId id="2147483674" r:id="rId4"/>
    <p:sldLayoutId id="2147483675" r:id="rId5"/>
    <p:sldLayoutId id="2147483676" r:id="rId6"/>
    <p:sldLayoutId id="2147483677" r:id="rId7"/>
    <p:sldLayoutId id="2147483685" r:id="rId8"/>
    <p:sldLayoutId id="2147483678" r:id="rId9"/>
    <p:sldLayoutId id="2147483679" r:id="rId10"/>
    <p:sldLayoutId id="2147483680" r:id="rId11"/>
    <p:sldLayoutId id="2147483681" r:id="rId12"/>
    <p:sldLayoutId id="2147483683" r:id="rId13"/>
    <p:sldLayoutId id="2147483684" r:id="rId14"/>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4.xml" />
</Relationships>
</file>

<file path=ppt/slides/_rels/slide10.xml.rels>&#65279;<?xml version="1.0" encoding="utf-8" standalone="yes"?>
<Relationships xmlns="http://schemas.openxmlformats.org/package/2006/relationships">
  <Relationship Id="rId3" Type="http://schemas.openxmlformats.org/officeDocument/2006/relationships/image" Target="../media/image10.jpeg" />
  <Relationship Id="rId2" Type="http://schemas.openxmlformats.org/officeDocument/2006/relationships/image" Target="../media/image9.jpeg" />
  <Relationship Id="rId1" Type="http://schemas.openxmlformats.org/officeDocument/2006/relationships/slideLayout" Target="../slideLayouts/slideLayout5.xml" />
  <Relationship Id="rId5" Type="http://schemas.openxmlformats.org/officeDocument/2006/relationships/image" Target="../media/image12.jpeg" />
  <Relationship Id="rId4" Type="http://schemas.openxmlformats.org/officeDocument/2006/relationships/image" Target="../media/image11.jpeg"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11.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13.xml" />
</Relationships>
</file>

<file path=ppt/slides/_rels/slide13.xml.rels>&#65279;<?xml version="1.0" encoding="utf-8" standalone="yes"?>
<Relationships xmlns="http://schemas.openxmlformats.org/package/2006/relationships">
  <Relationship Id="rId3" Type="http://schemas.openxmlformats.org/officeDocument/2006/relationships/image" Target="../media/image14.jpeg" />
  <Relationship Id="rId2" Type="http://schemas.openxmlformats.org/officeDocument/2006/relationships/image" Target="../media/image13.jpeg" />
  <Relationship Id="rId1" Type="http://schemas.openxmlformats.org/officeDocument/2006/relationships/slideLayout" Target="../slideLayouts/slideLayout6.xml" />
</Relationships>
</file>

<file path=ppt/slides/_rels/slide14.xml.rels>&#65279;<?xml version="1.0" encoding="utf-8" standalone="yes"?>
<Relationships xmlns="http://schemas.openxmlformats.org/package/2006/relationships">
  <Relationship Id="rId1" Type="http://schemas.openxmlformats.org/officeDocument/2006/relationships/slideLayout" Target="../slideLayouts/slideLayout11.xml" />
</Relationships>
</file>

<file path=ppt/slides/_rels/slide15.xml.rels>&#65279;<?xml version="1.0" encoding="utf-8" standalone="yes"?>
<Relationships xmlns="http://schemas.openxmlformats.org/package/2006/relationships">
  <Relationship Id="rId1" Type="http://schemas.openxmlformats.org/officeDocument/2006/relationships/slideLayout" Target="../slideLayouts/slideLayout13.xml" />
</Relationships>
</file>

<file path=ppt/slides/_rels/slide16.xml.rels>&#65279;<?xml version="1.0" encoding="utf-8" standalone="yes"?>
<Relationships xmlns="http://schemas.openxmlformats.org/package/2006/relationships">
  <Relationship Id="rId3" Type="http://schemas.openxmlformats.org/officeDocument/2006/relationships/image" Target="../media/image14.jpeg" />
  <Relationship Id="rId2" Type="http://schemas.openxmlformats.org/officeDocument/2006/relationships/image" Target="../media/image13.jpeg" />
  <Relationship Id="rId1" Type="http://schemas.openxmlformats.org/officeDocument/2006/relationships/slideLayout" Target="../slideLayouts/slideLayout7.xml" />
</Relationships>
</file>

<file path=ppt/slides/_rels/slide17.xml.rels>&#65279;<?xml version="1.0" encoding="utf-8" standalone="yes"?>
<Relationships xmlns="http://schemas.openxmlformats.org/package/2006/relationships">
  <Relationship Id="rId1" Type="http://schemas.openxmlformats.org/officeDocument/2006/relationships/slideLayout" Target="../slideLayouts/slideLayout12.xml" />
</Relationships>
</file>

<file path=ppt/slides/_rels/slide18.xml.rels>&#65279;<?xml version="1.0" encoding="utf-8" standalone="yes"?>
<Relationships xmlns="http://schemas.openxmlformats.org/package/2006/relationships">
  <Relationship Id="rId3" Type="http://schemas.openxmlformats.org/officeDocument/2006/relationships/image" Target="../media/image4.jpeg" />
  <Relationship Id="rId2" Type="http://schemas.openxmlformats.org/officeDocument/2006/relationships/image" Target="../media/image3.jpeg" />
  <Relationship Id="rId1" Type="http://schemas.openxmlformats.org/officeDocument/2006/relationships/slideLayout" Target="../slideLayouts/slideLayout7.xml" />
  <Relationship Id="rId5" Type="http://schemas.openxmlformats.org/officeDocument/2006/relationships/image" Target="../media/image6.jpeg" />
  <Relationship Id="rId4" Type="http://schemas.openxmlformats.org/officeDocument/2006/relationships/image" Target="../media/image5.jpeg" />
</Relationships>
</file>

<file path=ppt/slides/_rels/slide19.xml.rels>&#65279;<?xml version="1.0" encoding="utf-8" standalone="yes"?>
<Relationships xmlns="http://schemas.openxmlformats.org/package/2006/relationships">
  <Relationship Id="rId1" Type="http://schemas.openxmlformats.org/officeDocument/2006/relationships/slideLayout" Target="../slideLayouts/slideLayout11.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13.xml" />
</Relationships>
</file>

<file path=ppt/slides/_rels/slide20.xml.rels>&#65279;<?xml version="1.0" encoding="utf-8" standalone="yes"?>
<Relationships xmlns="http://schemas.openxmlformats.org/package/2006/relationships">
  <Relationship Id="rId1" Type="http://schemas.openxmlformats.org/officeDocument/2006/relationships/slideLayout" Target="../slideLayouts/slideLayout13.xml" />
</Relationships>
</file>

<file path=ppt/slides/_rels/slide21.xml.rels>&#65279;<?xml version="1.0" encoding="utf-8" standalone="yes"?>
<Relationships xmlns="http://schemas.openxmlformats.org/package/2006/relationships">
  <Relationship Id="rId3" Type="http://schemas.openxmlformats.org/officeDocument/2006/relationships/image" Target="../media/image8.jpeg" />
  <Relationship Id="rId2" Type="http://schemas.openxmlformats.org/officeDocument/2006/relationships/image" Target="../media/image7.jpeg" />
  <Relationship Id="rId1" Type="http://schemas.openxmlformats.org/officeDocument/2006/relationships/slideLayout" Target="../slideLayouts/slideLayout8.xml" />
</Relationships>
</file>

<file path=ppt/slides/_rels/slide22.xml.rels>&#65279;<?xml version="1.0" encoding="utf-8" standalone="yes"?>
<Relationships xmlns="http://schemas.openxmlformats.org/package/2006/relationships">
  <Relationship Id="rId1" Type="http://schemas.openxmlformats.org/officeDocument/2006/relationships/slideLayout" Target="../slideLayouts/slideLayout12.xml" />
</Relationships>
</file>

<file path=ppt/slides/_rels/slide23.xml.rels>&#65279;<?xml version="1.0" encoding="utf-8" standalone="yes"?>
<Relationships xmlns="http://schemas.openxmlformats.org/package/2006/relationships">
  <Relationship Id="rId3" Type="http://schemas.openxmlformats.org/officeDocument/2006/relationships/image" Target="../media/image10.jpeg" />
  <Relationship Id="rId2" Type="http://schemas.openxmlformats.org/officeDocument/2006/relationships/image" Target="../media/image9.jpeg" />
  <Relationship Id="rId1" Type="http://schemas.openxmlformats.org/officeDocument/2006/relationships/slideLayout" Target="../slideLayouts/slideLayout8.xml" />
  <Relationship Id="rId5" Type="http://schemas.openxmlformats.org/officeDocument/2006/relationships/image" Target="../media/image12.jpeg" />
  <Relationship Id="rId4" Type="http://schemas.openxmlformats.org/officeDocument/2006/relationships/image" Target="../media/image11.jpeg" />
</Relationships>
</file>

<file path=ppt/slides/_rels/slide24.xml.rels>&#65279;<?xml version="1.0" encoding="utf-8" standalone="yes"?>
<Relationships xmlns="http://schemas.openxmlformats.org/package/2006/relationships">
  <Relationship Id="rId1" Type="http://schemas.openxmlformats.org/officeDocument/2006/relationships/slideLayout" Target="../slideLayouts/slideLayout11.xml" />
</Relationships>
</file>

<file path=ppt/slides/_rels/slide25.xml.rels>&#65279;<?xml version="1.0" encoding="utf-8" standalone="yes"?>
<Relationships xmlns="http://schemas.openxmlformats.org/package/2006/relationships">
  <Relationship Id="rId1" Type="http://schemas.openxmlformats.org/officeDocument/2006/relationships/slideLayout" Target="../slideLayouts/slideLayout13.xml" />
</Relationships>
</file>

<file path=ppt/slides/_rels/slide26.xml.rels>&#65279;<?xml version="1.0" encoding="utf-8" standalone="yes"?>
<Relationships xmlns="http://schemas.openxmlformats.org/package/2006/relationships">
  <Relationship Id="rId1" Type="http://schemas.openxmlformats.org/officeDocument/2006/relationships/slideLayout" Target="../slideLayouts/slideLayout9.xml" />
</Relationships>
</file>

<file path=ppt/slides/_rels/slide27.xml.rels>&#65279;<?xml version="1.0" encoding="utf-8" standalone="yes"?>
<Relationships xmlns="http://schemas.openxmlformats.org/package/2006/relationships">
  <Relationship Id="rId1" Type="http://schemas.openxmlformats.org/officeDocument/2006/relationships/slideLayout" Target="../slideLayouts/slideLayout11.xml" />
</Relationships>
</file>

<file path=ppt/slides/_rels/slide28.xml.rels>&#65279;<?xml version="1.0" encoding="utf-8" standalone="yes"?>
<Relationships xmlns="http://schemas.openxmlformats.org/package/2006/relationships">
  <Relationship Id="rId1" Type="http://schemas.openxmlformats.org/officeDocument/2006/relationships/slideLayout" Target="../slideLayouts/slideLayout13.xml" />
</Relationships>
</file>

<file path=ppt/slides/_rels/slide29.xml.rels>&#65279;<?xml version="1.0" encoding="utf-8" standalone="yes"?>
<Relationships xmlns="http://schemas.openxmlformats.org/package/2006/relationships">
  <Relationship Id="rId3" Type="http://schemas.openxmlformats.org/officeDocument/2006/relationships/image" Target="../media/image16.jpeg" />
  <Relationship Id="rId2" Type="http://schemas.openxmlformats.org/officeDocument/2006/relationships/image" Target="../media/image15.gif" />
  <Relationship Id="rId1" Type="http://schemas.openxmlformats.org/officeDocument/2006/relationships/slideLayout" Target="../slideLayouts/slideLayout10.xml" />
</Relationships>
</file>

<file path=ppt/slides/_rels/slide3.xml.rels>&#65279;<?xml version="1.0" encoding="utf-8" standalone="yes"?>
<Relationships xmlns="http://schemas.openxmlformats.org/package/2006/relationships">
  <Relationship Id="rId3" Type="http://schemas.openxmlformats.org/officeDocument/2006/relationships/image" Target="../media/image2.jpeg" />
  <Relationship Id="rId2" Type="http://schemas.openxmlformats.org/officeDocument/2006/relationships/image" Target="../media/image1.jpeg" />
  <Relationship Id="rId1" Type="http://schemas.openxmlformats.org/officeDocument/2006/relationships/slideLayout" Target="../slideLayouts/slideLayout4.xml" />
</Relationships>
</file>

<file path=ppt/slides/_rels/slide30.xml.rels>&#65279;<?xml version="1.0" encoding="utf-8" standalone="yes"?>
<Relationships xmlns="http://schemas.openxmlformats.org/package/2006/relationships">
  <Relationship Id="rId1" Type="http://schemas.openxmlformats.org/officeDocument/2006/relationships/slideLayout" Target="../slideLayouts/slideLayout11.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12.xml" />
</Relationships>
</file>

<file path=ppt/slides/_rels/slide5.xml.rels>&#65279;<?xml version="1.0" encoding="utf-8" standalone="yes"?>
<Relationships xmlns="http://schemas.openxmlformats.org/package/2006/relationships">
  <Relationship Id="rId3" Type="http://schemas.openxmlformats.org/officeDocument/2006/relationships/image" Target="../media/image4.jpeg" />
  <Relationship Id="rId2" Type="http://schemas.openxmlformats.org/officeDocument/2006/relationships/image" Target="../media/image3.jpeg" />
  <Relationship Id="rId1" Type="http://schemas.openxmlformats.org/officeDocument/2006/relationships/slideLayout" Target="../slideLayouts/slideLayout4.xml" />
  <Relationship Id="rId5" Type="http://schemas.openxmlformats.org/officeDocument/2006/relationships/image" Target="../media/image6.jpeg" />
  <Relationship Id="rId4" Type="http://schemas.openxmlformats.org/officeDocument/2006/relationships/image" Target="../media/image5.jpeg"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11.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13.xml" />
</Relationships>
</file>

<file path=ppt/slides/_rels/slide8.xml.rels>&#65279;<?xml version="1.0" encoding="utf-8" standalone="yes"?>
<Relationships xmlns="http://schemas.openxmlformats.org/package/2006/relationships">
  <Relationship Id="rId3" Type="http://schemas.openxmlformats.org/officeDocument/2006/relationships/image" Target="../media/image8.jpeg" />
  <Relationship Id="rId2" Type="http://schemas.openxmlformats.org/officeDocument/2006/relationships/image" Target="../media/image7.jpeg" />
  <Relationship Id="rId1" Type="http://schemas.openxmlformats.org/officeDocument/2006/relationships/slideLayout" Target="../slideLayouts/slideLayout5.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1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5">
            <a:extLst>
              <a:ext uri="{FF2B5EF4-FFF2-40B4-BE49-F238E27FC236}">
                <a16:creationId xmlns:a16="http://schemas.microsoft.com/office/drawing/2014/main" id="{3879C913-EE04-46C4-AA8C-E9A0BF6347BB}"/>
              </a:ext>
            </a:extLst>
          </p:cNvPr>
          <p:cNvSpPr/>
          <p:nvPr/>
        </p:nvSpPr>
        <p:spPr>
          <a:xfrm>
            <a:off x="567862" y="1259114"/>
            <a:ext cx="8008276" cy="5042295"/>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dirty="0">
                <a:solidFill>
                  <a:schemeClr val="tx1"/>
                </a:solidFill>
                <a:latin typeface="Meiryo UI" panose="020B0604030504040204" pitchFamily="50" charset="-128"/>
                <a:ea typeface="Meiryo UI" panose="020B0604030504040204" pitchFamily="50" charset="-128"/>
              </a:rPr>
              <a:t>本資料は（様式</a:t>
            </a:r>
            <a:r>
              <a:rPr lang="en-US" altLang="ja-JP" sz="1600" kern="0" dirty="0">
                <a:solidFill>
                  <a:schemeClr val="tx1"/>
                </a:solidFill>
                <a:latin typeface="Meiryo UI" panose="020B0604030504040204" pitchFamily="50" charset="-128"/>
                <a:ea typeface="Meiryo UI" panose="020B0604030504040204" pitchFamily="50" charset="-128"/>
              </a:rPr>
              <a:t>3</a:t>
            </a:r>
            <a:r>
              <a:rPr lang="ja-JP" altLang="en-US" sz="1600" kern="0">
                <a:solidFill>
                  <a:schemeClr val="tx1"/>
                </a:solidFill>
                <a:latin typeface="Meiryo UI" panose="020B0604030504040204" pitchFamily="50" charset="-128"/>
                <a:ea typeface="Meiryo UI" panose="020B0604030504040204" pitchFamily="50" charset="-128"/>
              </a:rPr>
              <a:t>）個別事業計画のサンプルです。</a:t>
            </a:r>
            <a:endParaRPr lang="en-US" altLang="ja-JP" sz="1600" kern="0">
              <a:solidFill>
                <a:schemeClr val="tx1"/>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chemeClr val="tx1"/>
                </a:solidFill>
                <a:latin typeface="Meiryo UI" panose="020B0604030504040204" pitchFamily="50" charset="-128"/>
                <a:ea typeface="Meiryo UI" panose="020B0604030504040204" pitchFamily="50" charset="-128"/>
              </a:rPr>
              <a:t>（様式</a:t>
            </a:r>
            <a:r>
              <a:rPr lang="en-US" altLang="ja-JP" sz="1600" kern="0" dirty="0">
                <a:solidFill>
                  <a:schemeClr val="tx1"/>
                </a:solidFill>
                <a:latin typeface="Meiryo UI" panose="020B0604030504040204" pitchFamily="50" charset="-128"/>
                <a:ea typeface="Meiryo UI" panose="020B0604030504040204" pitchFamily="50" charset="-128"/>
              </a:rPr>
              <a:t>3</a:t>
            </a:r>
            <a:r>
              <a:rPr lang="ja-JP" altLang="en-US" sz="1600" kern="0" dirty="0">
                <a:solidFill>
                  <a:schemeClr val="tx1"/>
                </a:solidFill>
                <a:latin typeface="Meiryo UI" panose="020B0604030504040204" pitchFamily="50" charset="-128"/>
                <a:ea typeface="Meiryo UI" panose="020B0604030504040204" pitchFamily="50" charset="-128"/>
              </a:rPr>
              <a:t>）個別事業計画作成に際し、必要に応じ本サンプルをご参照ください。</a:t>
            </a:r>
            <a:endParaRPr lang="en-US" altLang="ja-JP" sz="1600" kern="0" dirty="0">
              <a:solidFill>
                <a:schemeClr val="tx1"/>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chemeClr val="tx1"/>
                </a:solidFill>
                <a:latin typeface="Meiryo UI" panose="020B0604030504040204" pitchFamily="50" charset="-128"/>
                <a:ea typeface="Meiryo UI" panose="020B0604030504040204" pitchFamily="50" charset="-128"/>
              </a:rPr>
              <a:t>本サンプルでは記載にあたってのポイントを青の吹き出しに、記載内容例等を赤字で記載してあります。</a:t>
            </a:r>
            <a:endParaRPr lang="en-US" altLang="ja-JP" sz="1600" kern="0" dirty="0">
              <a:solidFill>
                <a:schemeClr val="tx1"/>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chemeClr val="tx1"/>
                </a:solidFill>
                <a:latin typeface="Meiryo UI" panose="020B0604030504040204" pitchFamily="50" charset="-128"/>
                <a:ea typeface="Meiryo UI" panose="020B0604030504040204" pitchFamily="50" charset="-128"/>
              </a:rPr>
              <a:t>本ページは計画作成にあたっての留意事項ですので、提出時には削除ください。</a:t>
            </a:r>
            <a:endParaRPr lang="en-US" altLang="ja-JP" sz="1600" kern="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83849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28ACDCB1-372A-4B6A-89A5-FF6DF0577F12}"/>
              </a:ext>
            </a:extLst>
          </p:cNvPr>
          <p:cNvGraphicFramePr>
            <a:graphicFrameLocks noGrp="1"/>
          </p:cNvGraphicFramePr>
          <p:nvPr>
            <p:extLst>
              <p:ext uri="{D42A27DB-BD31-4B8C-83A1-F6EECF244321}">
                <p14:modId xmlns:p14="http://schemas.microsoft.com/office/powerpoint/2010/main" val="2387198617"/>
              </p:ext>
            </p:extLst>
          </p:nvPr>
        </p:nvGraphicFramePr>
        <p:xfrm>
          <a:off x="297454" y="1129724"/>
          <a:ext cx="8546400" cy="5453955"/>
        </p:xfrm>
        <a:graphic>
          <a:graphicData uri="http://schemas.openxmlformats.org/drawingml/2006/table">
            <a:tbl>
              <a:tblPr>
                <a:tableStyleId>{5C22544A-7EE6-4342-B048-85BDC9FD1C3A}</a:tableStyleId>
              </a:tblPr>
              <a:tblGrid>
                <a:gridCol w="4269543">
                  <a:extLst>
                    <a:ext uri="{9D8B030D-6E8A-4147-A177-3AD203B41FA5}">
                      <a16:colId xmlns:a16="http://schemas.microsoft.com/office/drawing/2014/main" val="912861275"/>
                    </a:ext>
                  </a:extLst>
                </a:gridCol>
                <a:gridCol w="4276857">
                  <a:extLst>
                    <a:ext uri="{9D8B030D-6E8A-4147-A177-3AD203B41FA5}">
                      <a16:colId xmlns:a16="http://schemas.microsoft.com/office/drawing/2014/main" val="1340851421"/>
                    </a:ext>
                  </a:extLst>
                </a:gridCol>
              </a:tblGrid>
              <a:tr h="208802">
                <a:tc>
                  <a:txBody>
                    <a:bodyPr/>
                    <a:lstStyle/>
                    <a:p>
                      <a:pPr algn="ctr" fontAlgn="ctr"/>
                      <a:r>
                        <a:rPr lang="ja-JP" altLang="en-US" sz="1200" b="1" i="0" u="none" strike="noStrike">
                          <a:solidFill>
                            <a:schemeClr val="tx1"/>
                          </a:solidFill>
                          <a:effectLst/>
                          <a:latin typeface="Meiryo UI" panose="020B0604030504040204" pitchFamily="50" charset="-128"/>
                          <a:ea typeface="Meiryo UI" panose="020B0604030504040204" pitchFamily="50" charset="-128"/>
                        </a:rPr>
                        <a:t>改修工事内容①</a:t>
                      </a:r>
                      <a:r>
                        <a:rPr lang="ja-JP" altLang="en-US" sz="1200" b="1" i="0" u="none" strike="noStrike">
                          <a:solidFill>
                            <a:srgbClr val="FF0000"/>
                          </a:solidFill>
                          <a:effectLst/>
                          <a:latin typeface="Meiryo UI" panose="020B0604030504040204" pitchFamily="50" charset="-128"/>
                          <a:ea typeface="Meiryo UI" panose="020B0604030504040204" pitchFamily="50" charset="-128"/>
                        </a:rPr>
                        <a:t>外観改修（部分）</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2"/>
                    </a:solidFill>
                  </a:tcPr>
                </a:tc>
                <a:tc>
                  <a:txBody>
                    <a:bodyPr/>
                    <a:lstStyle/>
                    <a:p>
                      <a:pPr algn="ctr" fontAlgn="ctr"/>
                      <a:r>
                        <a:rPr lang="ja-JP" altLang="en-US" sz="1200" b="1" i="0" u="none" strike="noStrike">
                          <a:solidFill>
                            <a:schemeClr val="tx1"/>
                          </a:solidFill>
                          <a:effectLst/>
                          <a:latin typeface="Meiryo UI" panose="020B0604030504040204" pitchFamily="50" charset="-128"/>
                          <a:ea typeface="Meiryo UI" panose="020B0604030504040204" pitchFamily="50" charset="-128"/>
                        </a:rPr>
                        <a:t>改修工事内容②</a:t>
                      </a:r>
                      <a:r>
                        <a:rPr lang="ja-JP" altLang="en-US" sz="1200" b="1" i="0" u="none" strike="noStrike">
                          <a:solidFill>
                            <a:srgbClr val="FF0000"/>
                          </a:solidFill>
                          <a:effectLst/>
                          <a:latin typeface="Meiryo UI" panose="020B0604030504040204" pitchFamily="50" charset="-128"/>
                          <a:ea typeface="Meiryo UI" panose="020B0604030504040204" pitchFamily="50" charset="-128"/>
                        </a:rPr>
                        <a:t>駐車場整備</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2"/>
                    </a:solidFill>
                  </a:tcPr>
                </a:tc>
                <a:extLst>
                  <a:ext uri="{0D108BD9-81ED-4DB2-BD59-A6C34878D82A}">
                    <a16:rowId xmlns:a16="http://schemas.microsoft.com/office/drawing/2014/main" val="1044997976"/>
                  </a:ext>
                </a:extLst>
              </a:tr>
              <a:tr h="5245153">
                <a:tc>
                  <a:txBody>
                    <a:bodyPr/>
                    <a:lstStyle/>
                    <a:p>
                      <a:pPr algn="ctr" fontAlgn="ctr"/>
                      <a:endParaRPr lang="ja-JP" altLang="en-US" sz="900" b="0" i="0" u="none" strike="noStrike">
                        <a:solidFill>
                          <a:srgbClr val="FF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7101179"/>
                  </a:ext>
                </a:extLst>
              </a:tr>
            </a:tbl>
          </a:graphicData>
        </a:graphic>
      </p:graphicFrame>
      <p:sp>
        <p:nvSpPr>
          <p:cNvPr id="3" name="スライド番号プレースホルダー 3">
            <a:extLst>
              <a:ext uri="{FF2B5EF4-FFF2-40B4-BE49-F238E27FC236}">
                <a16:creationId xmlns:a16="http://schemas.microsoft.com/office/drawing/2014/main" id="{7DABFA1A-CFD3-4336-B725-4782AFDF0E71}"/>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10</a:t>
            </a:fld>
            <a:endParaRPr kumimoji="1" lang="ja-JP" altLang="en-US">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6A7871CE-644F-4845-8081-E70D702745C5}"/>
              </a:ext>
            </a:extLst>
          </p:cNvPr>
          <p:cNvSpPr/>
          <p:nvPr/>
        </p:nvSpPr>
        <p:spPr>
          <a:xfrm>
            <a:off x="4684956" y="1352996"/>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改修工事前</a:t>
            </a:r>
          </a:p>
        </p:txBody>
      </p:sp>
      <p:sp>
        <p:nvSpPr>
          <p:cNvPr id="5" name="正方形/長方形 4">
            <a:extLst>
              <a:ext uri="{FF2B5EF4-FFF2-40B4-BE49-F238E27FC236}">
                <a16:creationId xmlns:a16="http://schemas.microsoft.com/office/drawing/2014/main" id="{AF1FA777-7EF3-4ECE-A90E-2BAE31748387}"/>
              </a:ext>
            </a:extLst>
          </p:cNvPr>
          <p:cNvSpPr/>
          <p:nvPr/>
        </p:nvSpPr>
        <p:spPr>
          <a:xfrm>
            <a:off x="4684956" y="392488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改修工事後</a:t>
            </a:r>
          </a:p>
        </p:txBody>
      </p:sp>
      <p:sp>
        <p:nvSpPr>
          <p:cNvPr id="6" name="正方形/長方形 5">
            <a:extLst>
              <a:ext uri="{FF2B5EF4-FFF2-40B4-BE49-F238E27FC236}">
                <a16:creationId xmlns:a16="http://schemas.microsoft.com/office/drawing/2014/main" id="{4AA3932D-FAE5-4347-9F2B-3FEBC60BCBBC}"/>
              </a:ext>
            </a:extLst>
          </p:cNvPr>
          <p:cNvSpPr/>
          <p:nvPr/>
        </p:nvSpPr>
        <p:spPr>
          <a:xfrm>
            <a:off x="4762395" y="1644130"/>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改修対象の現状の写真</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206C78F4-C6C9-41FE-A925-91E10964D876}"/>
              </a:ext>
            </a:extLst>
          </p:cNvPr>
          <p:cNvSpPr/>
          <p:nvPr/>
        </p:nvSpPr>
        <p:spPr>
          <a:xfrm>
            <a:off x="4762395" y="4278205"/>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8" name="二等辺三角形 7">
            <a:extLst>
              <a:ext uri="{FF2B5EF4-FFF2-40B4-BE49-F238E27FC236}">
                <a16:creationId xmlns:a16="http://schemas.microsoft.com/office/drawing/2014/main" id="{70B7DEEF-80E0-4F58-BE31-7AF791033D39}"/>
              </a:ext>
            </a:extLst>
          </p:cNvPr>
          <p:cNvSpPr/>
          <p:nvPr/>
        </p:nvSpPr>
        <p:spPr>
          <a:xfrm flipV="1">
            <a:off x="5582758" y="3841777"/>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2B6FF458-97F3-4F09-8547-76BDF5415E2C}"/>
              </a:ext>
            </a:extLst>
          </p:cNvPr>
          <p:cNvSpPr/>
          <p:nvPr/>
        </p:nvSpPr>
        <p:spPr>
          <a:xfrm>
            <a:off x="406656" y="1352996"/>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改修工事前</a:t>
            </a:r>
          </a:p>
        </p:txBody>
      </p:sp>
      <p:sp>
        <p:nvSpPr>
          <p:cNvPr id="20" name="正方形/長方形 19">
            <a:extLst>
              <a:ext uri="{FF2B5EF4-FFF2-40B4-BE49-F238E27FC236}">
                <a16:creationId xmlns:a16="http://schemas.microsoft.com/office/drawing/2014/main" id="{47DC1CAD-E04B-4F42-A57A-1536417B9437}"/>
              </a:ext>
            </a:extLst>
          </p:cNvPr>
          <p:cNvSpPr/>
          <p:nvPr/>
        </p:nvSpPr>
        <p:spPr>
          <a:xfrm>
            <a:off x="406656" y="392488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改修工事後</a:t>
            </a:r>
          </a:p>
        </p:txBody>
      </p:sp>
      <p:sp>
        <p:nvSpPr>
          <p:cNvPr id="21" name="正方形/長方形 20">
            <a:extLst>
              <a:ext uri="{FF2B5EF4-FFF2-40B4-BE49-F238E27FC236}">
                <a16:creationId xmlns:a16="http://schemas.microsoft.com/office/drawing/2014/main" id="{0762B2C2-0ED9-486E-9B30-4BF225937780}"/>
              </a:ext>
            </a:extLst>
          </p:cNvPr>
          <p:cNvSpPr/>
          <p:nvPr/>
        </p:nvSpPr>
        <p:spPr>
          <a:xfrm>
            <a:off x="484095" y="1644130"/>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改修対象の現状の写真</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C57BD397-7776-40B3-8136-4308CAEBE97B}"/>
              </a:ext>
            </a:extLst>
          </p:cNvPr>
          <p:cNvSpPr/>
          <p:nvPr/>
        </p:nvSpPr>
        <p:spPr>
          <a:xfrm>
            <a:off x="484095" y="4278205"/>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3" name="二等辺三角形 22">
            <a:extLst>
              <a:ext uri="{FF2B5EF4-FFF2-40B4-BE49-F238E27FC236}">
                <a16:creationId xmlns:a16="http://schemas.microsoft.com/office/drawing/2014/main" id="{F406456C-0493-4F4E-A08E-9FF53492FB37}"/>
              </a:ext>
            </a:extLst>
          </p:cNvPr>
          <p:cNvSpPr/>
          <p:nvPr/>
        </p:nvSpPr>
        <p:spPr>
          <a:xfrm flipV="1">
            <a:off x="1304458" y="3841777"/>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734C6156-F1BF-4A29-8ACF-108B1D9B48CB}"/>
              </a:ext>
            </a:extLst>
          </p:cNvPr>
          <p:cNvSpPr txBox="1"/>
          <p:nvPr/>
        </p:nvSpPr>
        <p:spPr>
          <a:xfrm>
            <a:off x="407376" y="860817"/>
            <a:ext cx="8474335" cy="261610"/>
          </a:xfrm>
          <a:prstGeom prst="rect">
            <a:avLst/>
          </a:prstGeom>
          <a:noFill/>
        </p:spPr>
        <p:txBody>
          <a:bodyPr wrap="square">
            <a:spAutoFit/>
          </a:bodyPr>
          <a:lstStyle/>
          <a:p>
            <a:r>
              <a:rPr lang="ja-JP" altLang="en-US" sz="1100" b="1">
                <a:latin typeface="Meiryo UI" panose="020B0604030504040204" pitchFamily="50" charset="-128"/>
                <a:ea typeface="Meiryo UI" panose="020B0604030504040204" pitchFamily="50" charset="-128"/>
              </a:rPr>
              <a:t>「事業一覧」の番号・改修工事内容と一致するように改修事業について記載してください。必要に応じてこちらのスライドを追加してください。</a:t>
            </a:r>
          </a:p>
        </p:txBody>
      </p:sp>
      <p:pic>
        <p:nvPicPr>
          <p:cNvPr id="15" name="Picture 2" descr="カフェ　外観 に対する画像結果">
            <a:extLst>
              <a:ext uri="{FF2B5EF4-FFF2-40B4-BE49-F238E27FC236}">
                <a16:creationId xmlns:a16="http://schemas.microsoft.com/office/drawing/2014/main" id="{E5AB5D8E-2521-453D-9EA0-F0A3800D6E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468" y="4285840"/>
            <a:ext cx="3208763" cy="2126966"/>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駐車場 に対する画像結果">
            <a:extLst>
              <a:ext uri="{FF2B5EF4-FFF2-40B4-BE49-F238E27FC236}">
                <a16:creationId xmlns:a16="http://schemas.microsoft.com/office/drawing/2014/main" id="{AE32138E-BBA8-4676-949B-C1ECC19DD1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81738" y="4278205"/>
            <a:ext cx="3478974" cy="2102021"/>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 descr="古い駐車場 に対する画像結果">
            <a:extLst>
              <a:ext uri="{FF2B5EF4-FFF2-40B4-BE49-F238E27FC236}">
                <a16:creationId xmlns:a16="http://schemas.microsoft.com/office/drawing/2014/main" id="{51A52775-ECFC-431D-866D-DB7C795785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81739" y="1666473"/>
            <a:ext cx="3478973" cy="211140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8" descr="古い飲食店 に対する画像結果">
            <a:extLst>
              <a:ext uri="{FF2B5EF4-FFF2-40B4-BE49-F238E27FC236}">
                <a16:creationId xmlns:a16="http://schemas.microsoft.com/office/drawing/2014/main" id="{D532B8F9-0CC3-4A45-A5C1-B050B797812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8468" y="1672922"/>
            <a:ext cx="3208763" cy="2098511"/>
          </a:xfrm>
          <a:prstGeom prst="rect">
            <a:avLst/>
          </a:prstGeom>
          <a:noFill/>
          <a:extLst>
            <a:ext uri="{909E8E84-426E-40DD-AFC4-6F175D3DCCD1}">
              <a14:hiddenFill xmlns:a14="http://schemas.microsoft.com/office/drawing/2010/main">
                <a:solidFill>
                  <a:srgbClr val="FFFFFF"/>
                </a:solidFill>
              </a14:hiddenFill>
            </a:ext>
          </a:extLst>
        </p:spPr>
      </p:pic>
      <p:sp>
        <p:nvSpPr>
          <p:cNvPr id="25" name="吹き出し: 四角形 24">
            <a:extLst>
              <a:ext uri="{FF2B5EF4-FFF2-40B4-BE49-F238E27FC236}">
                <a16:creationId xmlns:a16="http://schemas.microsoft.com/office/drawing/2014/main" id="{1C084ABB-8C9A-40E7-AB40-40F67C5A272F}"/>
              </a:ext>
            </a:extLst>
          </p:cNvPr>
          <p:cNvSpPr/>
          <p:nvPr/>
        </p:nvSpPr>
        <p:spPr>
          <a:xfrm>
            <a:off x="2578590" y="1527816"/>
            <a:ext cx="1631060" cy="472683"/>
          </a:xfrm>
          <a:prstGeom prst="wedgeRectCallout">
            <a:avLst>
              <a:gd name="adj1" fmla="val -119362"/>
              <a:gd name="adj2" fmla="val -45216"/>
            </a:avLst>
          </a:prstGeom>
          <a:solidFill>
            <a:srgbClr val="D6D6E8"/>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a:solidFill>
                  <a:schemeClr val="tx1"/>
                </a:solidFill>
                <a:latin typeface="Meiryo UI" panose="020B0604030504040204" pitchFamily="50" charset="-128"/>
                <a:ea typeface="Meiryo UI" panose="020B0604030504040204" pitchFamily="50" charset="-128"/>
              </a:rPr>
              <a:t>改修が妥当であることを示せるような写真　等</a:t>
            </a:r>
          </a:p>
        </p:txBody>
      </p:sp>
      <p:sp>
        <p:nvSpPr>
          <p:cNvPr id="26" name="吹き出し: 四角形 25">
            <a:extLst>
              <a:ext uri="{FF2B5EF4-FFF2-40B4-BE49-F238E27FC236}">
                <a16:creationId xmlns:a16="http://schemas.microsoft.com/office/drawing/2014/main" id="{FD5E748E-8149-4438-8ECE-7E689BB44ABC}"/>
              </a:ext>
            </a:extLst>
          </p:cNvPr>
          <p:cNvSpPr/>
          <p:nvPr/>
        </p:nvSpPr>
        <p:spPr>
          <a:xfrm>
            <a:off x="2778257" y="4071502"/>
            <a:ext cx="1631060" cy="472683"/>
          </a:xfrm>
          <a:prstGeom prst="wedgeRectCallout">
            <a:avLst>
              <a:gd name="adj1" fmla="val -119362"/>
              <a:gd name="adj2" fmla="val -45216"/>
            </a:avLst>
          </a:prstGeom>
          <a:solidFill>
            <a:srgbClr val="D6D6E8"/>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a:solidFill>
                  <a:schemeClr val="tx1"/>
                </a:solidFill>
                <a:latin typeface="Meiryo UI" panose="020B0604030504040204" pitchFamily="50" charset="-128"/>
                <a:ea typeface="Meiryo UI" panose="020B0604030504040204" pitchFamily="50" charset="-128"/>
              </a:rPr>
              <a:t>改修後イメージ・改修内容が</a:t>
            </a:r>
            <a:endParaRPr kumimoji="1" lang="en-US" altLang="ja-JP" sz="900">
              <a:solidFill>
                <a:schemeClr val="tx1"/>
              </a:solidFill>
              <a:latin typeface="Meiryo UI" panose="020B0604030504040204" pitchFamily="50" charset="-128"/>
              <a:ea typeface="Meiryo UI" panose="020B0604030504040204" pitchFamily="50" charset="-128"/>
            </a:endParaRPr>
          </a:p>
          <a:p>
            <a:pPr algn="ctr"/>
            <a:r>
              <a:rPr kumimoji="1" lang="ja-JP" altLang="en-US" sz="900">
                <a:solidFill>
                  <a:schemeClr val="tx1"/>
                </a:solidFill>
                <a:latin typeface="Meiryo UI" panose="020B0604030504040204" pitchFamily="50" charset="-128"/>
                <a:ea typeface="Meiryo UI" panose="020B0604030504040204" pitchFamily="50" charset="-128"/>
              </a:rPr>
              <a:t>分かりやすい写真　等</a:t>
            </a:r>
            <a:endParaRPr kumimoji="1" lang="en-US" altLang="ja-JP" sz="900">
              <a:solidFill>
                <a:schemeClr val="tx1"/>
              </a:solidFill>
              <a:latin typeface="Meiryo UI" panose="020B0604030504040204" pitchFamily="50" charset="-128"/>
              <a:ea typeface="Meiryo UI" panose="020B0604030504040204" pitchFamily="50" charset="-128"/>
            </a:endParaRPr>
          </a:p>
          <a:p>
            <a:pPr algn="ctr"/>
            <a:r>
              <a:rPr kumimoji="1" lang="ja-JP" altLang="en-US" sz="900">
                <a:solidFill>
                  <a:schemeClr val="tx1"/>
                </a:solidFill>
                <a:latin typeface="Meiryo UI" panose="020B0604030504040204" pitchFamily="50" charset="-128"/>
                <a:ea typeface="Meiryo UI" panose="020B0604030504040204" pitchFamily="50" charset="-128"/>
              </a:rPr>
              <a:t>（他施設でも可）</a:t>
            </a:r>
          </a:p>
        </p:txBody>
      </p:sp>
    </p:spTree>
    <p:extLst>
      <p:ext uri="{BB962C8B-B14F-4D97-AF65-F5344CB8AC3E}">
        <p14:creationId xmlns:p14="http://schemas.microsoft.com/office/powerpoint/2010/main" val="2587587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4">
            <a:extLst>
              <a:ext uri="{FF2B5EF4-FFF2-40B4-BE49-F238E27FC236}">
                <a16:creationId xmlns:a16="http://schemas.microsoft.com/office/drawing/2014/main" id="{81E39878-DC2C-403C-AD84-3949403F1D46}"/>
              </a:ext>
            </a:extLst>
          </p:cNvPr>
          <p:cNvGraphicFramePr>
            <a:graphicFrameLocks noGrp="1"/>
          </p:cNvGraphicFramePr>
          <p:nvPr>
            <p:extLst>
              <p:ext uri="{D42A27DB-BD31-4B8C-83A1-F6EECF244321}">
                <p14:modId xmlns:p14="http://schemas.microsoft.com/office/powerpoint/2010/main" val="2436328777"/>
              </p:ext>
            </p:extLst>
          </p:nvPr>
        </p:nvGraphicFramePr>
        <p:xfrm>
          <a:off x="257175" y="1376218"/>
          <a:ext cx="8648692" cy="5224719"/>
        </p:xfrm>
        <a:graphic>
          <a:graphicData uri="http://schemas.openxmlformats.org/drawingml/2006/table">
            <a:tbl>
              <a:tblPr firstRow="1" bandRow="1">
                <a:tableStyleId>{C083E6E3-FA7D-4D7B-A595-EF9225AFEA82}</a:tableStyleId>
              </a:tblPr>
              <a:tblGrid>
                <a:gridCol w="217742">
                  <a:extLst>
                    <a:ext uri="{9D8B030D-6E8A-4147-A177-3AD203B41FA5}">
                      <a16:colId xmlns:a16="http://schemas.microsoft.com/office/drawing/2014/main" val="2410514859"/>
                    </a:ext>
                  </a:extLst>
                </a:gridCol>
                <a:gridCol w="337238">
                  <a:extLst>
                    <a:ext uri="{9D8B030D-6E8A-4147-A177-3AD203B41FA5}">
                      <a16:colId xmlns:a16="http://schemas.microsoft.com/office/drawing/2014/main" val="1604511688"/>
                    </a:ext>
                  </a:extLst>
                </a:gridCol>
                <a:gridCol w="337238">
                  <a:extLst>
                    <a:ext uri="{9D8B030D-6E8A-4147-A177-3AD203B41FA5}">
                      <a16:colId xmlns:a16="http://schemas.microsoft.com/office/drawing/2014/main" val="20002"/>
                    </a:ext>
                  </a:extLst>
                </a:gridCol>
                <a:gridCol w="337238">
                  <a:extLst>
                    <a:ext uri="{9D8B030D-6E8A-4147-A177-3AD203B41FA5}">
                      <a16:colId xmlns:a16="http://schemas.microsoft.com/office/drawing/2014/main" val="3453622333"/>
                    </a:ext>
                  </a:extLst>
                </a:gridCol>
                <a:gridCol w="337238">
                  <a:extLst>
                    <a:ext uri="{9D8B030D-6E8A-4147-A177-3AD203B41FA5}">
                      <a16:colId xmlns:a16="http://schemas.microsoft.com/office/drawing/2014/main" val="20005"/>
                    </a:ext>
                  </a:extLst>
                </a:gridCol>
                <a:gridCol w="337238">
                  <a:extLst>
                    <a:ext uri="{9D8B030D-6E8A-4147-A177-3AD203B41FA5}">
                      <a16:colId xmlns:a16="http://schemas.microsoft.com/office/drawing/2014/main" val="20006"/>
                    </a:ext>
                  </a:extLst>
                </a:gridCol>
                <a:gridCol w="337238">
                  <a:extLst>
                    <a:ext uri="{9D8B030D-6E8A-4147-A177-3AD203B41FA5}">
                      <a16:colId xmlns:a16="http://schemas.microsoft.com/office/drawing/2014/main" val="20007"/>
                    </a:ext>
                  </a:extLst>
                </a:gridCol>
                <a:gridCol w="337238">
                  <a:extLst>
                    <a:ext uri="{9D8B030D-6E8A-4147-A177-3AD203B41FA5}">
                      <a16:colId xmlns:a16="http://schemas.microsoft.com/office/drawing/2014/main" val="20008"/>
                    </a:ext>
                  </a:extLst>
                </a:gridCol>
                <a:gridCol w="337238">
                  <a:extLst>
                    <a:ext uri="{9D8B030D-6E8A-4147-A177-3AD203B41FA5}">
                      <a16:colId xmlns:a16="http://schemas.microsoft.com/office/drawing/2014/main" val="20009"/>
                    </a:ext>
                  </a:extLst>
                </a:gridCol>
                <a:gridCol w="337238">
                  <a:extLst>
                    <a:ext uri="{9D8B030D-6E8A-4147-A177-3AD203B41FA5}">
                      <a16:colId xmlns:a16="http://schemas.microsoft.com/office/drawing/2014/main" val="20010"/>
                    </a:ext>
                  </a:extLst>
                </a:gridCol>
                <a:gridCol w="337238">
                  <a:extLst>
                    <a:ext uri="{9D8B030D-6E8A-4147-A177-3AD203B41FA5}">
                      <a16:colId xmlns:a16="http://schemas.microsoft.com/office/drawing/2014/main" val="20011"/>
                    </a:ext>
                  </a:extLst>
                </a:gridCol>
                <a:gridCol w="337238">
                  <a:extLst>
                    <a:ext uri="{9D8B030D-6E8A-4147-A177-3AD203B41FA5}">
                      <a16:colId xmlns:a16="http://schemas.microsoft.com/office/drawing/2014/main" val="20012"/>
                    </a:ext>
                  </a:extLst>
                </a:gridCol>
                <a:gridCol w="337238">
                  <a:extLst>
                    <a:ext uri="{9D8B030D-6E8A-4147-A177-3AD203B41FA5}">
                      <a16:colId xmlns:a16="http://schemas.microsoft.com/office/drawing/2014/main" val="20013"/>
                    </a:ext>
                  </a:extLst>
                </a:gridCol>
                <a:gridCol w="337238">
                  <a:extLst>
                    <a:ext uri="{9D8B030D-6E8A-4147-A177-3AD203B41FA5}">
                      <a16:colId xmlns:a16="http://schemas.microsoft.com/office/drawing/2014/main" val="20014"/>
                    </a:ext>
                  </a:extLst>
                </a:gridCol>
                <a:gridCol w="337238">
                  <a:extLst>
                    <a:ext uri="{9D8B030D-6E8A-4147-A177-3AD203B41FA5}">
                      <a16:colId xmlns:a16="http://schemas.microsoft.com/office/drawing/2014/main" val="20015"/>
                    </a:ext>
                  </a:extLst>
                </a:gridCol>
                <a:gridCol w="337238">
                  <a:extLst>
                    <a:ext uri="{9D8B030D-6E8A-4147-A177-3AD203B41FA5}">
                      <a16:colId xmlns:a16="http://schemas.microsoft.com/office/drawing/2014/main" val="20016"/>
                    </a:ext>
                  </a:extLst>
                </a:gridCol>
                <a:gridCol w="337238">
                  <a:extLst>
                    <a:ext uri="{9D8B030D-6E8A-4147-A177-3AD203B41FA5}">
                      <a16:colId xmlns:a16="http://schemas.microsoft.com/office/drawing/2014/main" val="1259447307"/>
                    </a:ext>
                  </a:extLst>
                </a:gridCol>
                <a:gridCol w="337238">
                  <a:extLst>
                    <a:ext uri="{9D8B030D-6E8A-4147-A177-3AD203B41FA5}">
                      <a16:colId xmlns:a16="http://schemas.microsoft.com/office/drawing/2014/main" val="1959618967"/>
                    </a:ext>
                  </a:extLst>
                </a:gridCol>
                <a:gridCol w="337238">
                  <a:extLst>
                    <a:ext uri="{9D8B030D-6E8A-4147-A177-3AD203B41FA5}">
                      <a16:colId xmlns:a16="http://schemas.microsoft.com/office/drawing/2014/main" val="3499725561"/>
                    </a:ext>
                  </a:extLst>
                </a:gridCol>
                <a:gridCol w="337238">
                  <a:extLst>
                    <a:ext uri="{9D8B030D-6E8A-4147-A177-3AD203B41FA5}">
                      <a16:colId xmlns:a16="http://schemas.microsoft.com/office/drawing/2014/main" val="910170383"/>
                    </a:ext>
                  </a:extLst>
                </a:gridCol>
                <a:gridCol w="337238">
                  <a:extLst>
                    <a:ext uri="{9D8B030D-6E8A-4147-A177-3AD203B41FA5}">
                      <a16:colId xmlns:a16="http://schemas.microsoft.com/office/drawing/2014/main" val="3320065346"/>
                    </a:ext>
                  </a:extLst>
                </a:gridCol>
                <a:gridCol w="337238">
                  <a:extLst>
                    <a:ext uri="{9D8B030D-6E8A-4147-A177-3AD203B41FA5}">
                      <a16:colId xmlns:a16="http://schemas.microsoft.com/office/drawing/2014/main" val="4270959445"/>
                    </a:ext>
                  </a:extLst>
                </a:gridCol>
                <a:gridCol w="337238">
                  <a:extLst>
                    <a:ext uri="{9D8B030D-6E8A-4147-A177-3AD203B41FA5}">
                      <a16:colId xmlns:a16="http://schemas.microsoft.com/office/drawing/2014/main" val="767095568"/>
                    </a:ext>
                  </a:extLst>
                </a:gridCol>
                <a:gridCol w="337238">
                  <a:extLst>
                    <a:ext uri="{9D8B030D-6E8A-4147-A177-3AD203B41FA5}">
                      <a16:colId xmlns:a16="http://schemas.microsoft.com/office/drawing/2014/main" val="973742052"/>
                    </a:ext>
                  </a:extLst>
                </a:gridCol>
                <a:gridCol w="337238">
                  <a:extLst>
                    <a:ext uri="{9D8B030D-6E8A-4147-A177-3AD203B41FA5}">
                      <a16:colId xmlns:a16="http://schemas.microsoft.com/office/drawing/2014/main" val="2575844476"/>
                    </a:ext>
                  </a:extLst>
                </a:gridCol>
                <a:gridCol w="337238">
                  <a:extLst>
                    <a:ext uri="{9D8B030D-6E8A-4147-A177-3AD203B41FA5}">
                      <a16:colId xmlns:a16="http://schemas.microsoft.com/office/drawing/2014/main" val="2873873041"/>
                    </a:ext>
                  </a:extLst>
                </a:gridCol>
              </a:tblGrid>
              <a:tr h="400289">
                <a:tc gridSpan="2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a:latin typeface="Meiryo UI" panose="020B0604030504040204" pitchFamily="50" charset="-128"/>
                          <a:ea typeface="Meiryo UI" panose="020B0604030504040204" pitchFamily="50" charset="-128"/>
                        </a:rPr>
                        <a:t>実施スケジュール</a:t>
                      </a:r>
                      <a:endParaRPr kumimoji="1" lang="en-US" altLang="ja-JP" sz="1200" b="1">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ctr"/>
                      <a:endParaRPr kumimoji="1" lang="ja-JP" altLang="en-US" sz="1200"/>
                    </a:p>
                  </a:txBody>
                  <a:tcPr anchor="ctr">
                    <a:lnL w="19050"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R w="19050"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068976465"/>
                  </a:ext>
                </a:extLst>
              </a:tr>
              <a:tr h="2838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1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a:latin typeface="Meiryo UI" panose="020B0604030504040204" pitchFamily="50" charset="-128"/>
                          <a:ea typeface="Meiryo UI" panose="020B0604030504040204" pitchFamily="50" charset="-128"/>
                        </a:rPr>
                        <a:t>第</a:t>
                      </a:r>
                      <a:r>
                        <a:rPr kumimoji="1" lang="en-US" altLang="ja-JP" sz="1000" b="1">
                          <a:latin typeface="Meiryo UI" panose="020B0604030504040204" pitchFamily="50" charset="-128"/>
                          <a:ea typeface="Meiryo UI" panose="020B0604030504040204" pitchFamily="50" charset="-128"/>
                        </a:rPr>
                        <a:t>1</a:t>
                      </a:r>
                      <a:r>
                        <a:rPr kumimoji="1" lang="ja-JP" altLang="en-US" sz="1000" b="1">
                          <a:latin typeface="Meiryo UI" panose="020B0604030504040204" pitchFamily="50" charset="-128"/>
                          <a:ea typeface="Meiryo UI" panose="020B0604030504040204" pitchFamily="50" charset="-128"/>
                        </a:rPr>
                        <a:t>期（</a:t>
                      </a:r>
                      <a:r>
                        <a:rPr kumimoji="1" lang="en-US" altLang="ja-JP" sz="1000" b="1">
                          <a:latin typeface="Meiryo UI" panose="020B0604030504040204" pitchFamily="50" charset="-128"/>
                          <a:ea typeface="Meiryo UI" panose="020B0604030504040204" pitchFamily="50" charset="-128"/>
                        </a:rPr>
                        <a:t>R5</a:t>
                      </a:r>
                      <a:r>
                        <a:rPr kumimoji="1" lang="ja-JP" altLang="en-US" sz="1000" b="1">
                          <a:latin typeface="Meiryo UI" panose="020B0604030504040204" pitchFamily="50" charset="-128"/>
                          <a:ea typeface="Meiryo UI" panose="020B0604030504040204" pitchFamily="50" charset="-128"/>
                        </a:rPr>
                        <a:t>年度）</a:t>
                      </a:r>
                      <a:endParaRPr kumimoji="1" lang="en-US" altLang="ja-JP" sz="1000" b="1">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a:latin typeface="Meiryo UI" panose="020B0604030504040204" pitchFamily="50" charset="-128"/>
                          <a:ea typeface="Meiryo UI" panose="020B0604030504040204" pitchFamily="50" charset="-128"/>
                        </a:rPr>
                        <a:t>第</a:t>
                      </a:r>
                      <a:r>
                        <a:rPr kumimoji="1" lang="en-US" altLang="ja-JP" sz="1000" b="1">
                          <a:latin typeface="Meiryo UI" panose="020B0604030504040204" pitchFamily="50" charset="-128"/>
                          <a:ea typeface="Meiryo UI" panose="020B0604030504040204" pitchFamily="50" charset="-128"/>
                        </a:rPr>
                        <a:t>2</a:t>
                      </a:r>
                      <a:r>
                        <a:rPr kumimoji="1" lang="ja-JP" altLang="en-US" sz="1000" b="1">
                          <a:latin typeface="Meiryo UI" panose="020B0604030504040204" pitchFamily="50" charset="-128"/>
                          <a:ea typeface="Meiryo UI" panose="020B0604030504040204" pitchFamily="50" charset="-128"/>
                        </a:rPr>
                        <a:t>期（</a:t>
                      </a:r>
                      <a:r>
                        <a:rPr kumimoji="1" lang="en-US" altLang="ja-JP" sz="1000" b="1">
                          <a:latin typeface="Meiryo UI" panose="020B0604030504040204" pitchFamily="50" charset="-128"/>
                          <a:ea typeface="Meiryo UI" panose="020B0604030504040204" pitchFamily="50" charset="-128"/>
                        </a:rPr>
                        <a:t>R6</a:t>
                      </a:r>
                      <a:r>
                        <a:rPr kumimoji="1" lang="ja-JP" altLang="en-US" sz="1000" b="1">
                          <a:latin typeface="Meiryo UI" panose="020B0604030504040204" pitchFamily="50" charset="-128"/>
                          <a:ea typeface="Meiryo UI" panose="020B0604030504040204" pitchFamily="50" charset="-128"/>
                        </a:rPr>
                        <a:t>年度）</a:t>
                      </a:r>
                      <a:endParaRPr kumimoji="1" lang="en-US" altLang="ja-JP" sz="1000" b="1">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8788871"/>
                  </a:ext>
                </a:extLst>
              </a:tr>
              <a:tr h="979803">
                <a:tc>
                  <a:txBody>
                    <a:bodyPr/>
                    <a:lstStyle/>
                    <a:p>
                      <a:endParaRPr lang="ja-JP" altLang="en-US" sz="13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ctr"/>
                      <a:r>
                        <a:rPr kumimoji="1" lang="ja-JP" altLang="en-US" sz="900">
                          <a:latin typeface="Meiryo UI" panose="020B0604030504040204" pitchFamily="50" charset="-128"/>
                          <a:ea typeface="Meiryo UI" panose="020B0604030504040204" pitchFamily="50" charset="-128"/>
                        </a:rPr>
                        <a:t>月</a:t>
                      </a:r>
                    </a:p>
                  </a:txBody>
                  <a:tcPr vert="eaVert"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900">
                          <a:latin typeface="Meiryo UI" panose="020B0604030504040204" pitchFamily="50" charset="-128"/>
                          <a:ea typeface="Meiryo UI" panose="020B0604030504040204" pitchFamily="50" charset="-128"/>
                        </a:rPr>
                        <a:t>R5</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3</a:t>
                      </a:r>
                      <a:r>
                        <a:rPr kumimoji="1" lang="ja-JP" altLang="en-US" sz="900">
                          <a:latin typeface="Meiryo UI" panose="020B0604030504040204" pitchFamily="50" charset="-128"/>
                          <a:ea typeface="Meiryo UI" panose="020B0604030504040204" pitchFamily="50" charset="-128"/>
                        </a:rPr>
                        <a:t>月</a:t>
                      </a:r>
                    </a:p>
                  </a:txBody>
                  <a:tcPr marL="0" marR="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R6</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535178">
                <a:tc>
                  <a:txBody>
                    <a:bodyPr/>
                    <a:lstStyle/>
                    <a:p>
                      <a:pPr algn="ctr"/>
                      <a:r>
                        <a:rPr kumimoji="1" lang="en-US" altLang="ja-JP" sz="900">
                          <a:latin typeface="Meiryo UI" panose="020B0604030504040204" pitchFamily="50" charset="-128"/>
                          <a:ea typeface="Meiryo UI" panose="020B0604030504040204" pitchFamily="50" charset="-128"/>
                        </a:rPr>
                        <a:t>1</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調査</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アスベスト等</a:t>
                      </a:r>
                      <a:r>
                        <a:rPr kumimoji="1" lang="en-US" altLang="ja-JP" sz="900">
                          <a:latin typeface="Meiryo UI" panose="020B0604030504040204" pitchFamily="50" charset="-128"/>
                          <a:ea typeface="Meiryo UI" panose="020B0604030504040204" pitchFamily="50" charset="-128"/>
                        </a:rPr>
                        <a:t>)</a:t>
                      </a:r>
                      <a:endParaRPr kumimoji="1" lang="ja-JP" altLang="en-US" sz="900">
                        <a:latin typeface="Meiryo UI" panose="020B0604030504040204" pitchFamily="50" charset="-128"/>
                        <a:ea typeface="Meiryo UI" panose="020B0604030504040204" pitchFamily="50" charset="-128"/>
                      </a:endParaRP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53738171"/>
                  </a:ext>
                </a:extLst>
              </a:tr>
              <a:tr h="275698">
                <a:tc>
                  <a:txBody>
                    <a:bodyPr/>
                    <a:lstStyle/>
                    <a:p>
                      <a:pPr algn="ctr"/>
                      <a:r>
                        <a:rPr kumimoji="1" lang="en-US" altLang="ja-JP" sz="900">
                          <a:latin typeface="Meiryo UI" panose="020B0604030504040204" pitchFamily="50" charset="-128"/>
                          <a:ea typeface="Meiryo UI" panose="020B0604030504040204" pitchFamily="50" charset="-128"/>
                        </a:rPr>
                        <a:t>2</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設計</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183939788"/>
                  </a:ext>
                </a:extLst>
              </a:tr>
              <a:tr h="389221">
                <a:tc>
                  <a:txBody>
                    <a:bodyPr/>
                    <a:lstStyle/>
                    <a:p>
                      <a:pPr algn="ctr"/>
                      <a:r>
                        <a:rPr kumimoji="1" lang="en-US" altLang="ja-JP" sz="900">
                          <a:latin typeface="Meiryo UI" panose="020B0604030504040204" pitchFamily="50" charset="-128"/>
                          <a:ea typeface="Meiryo UI" panose="020B0604030504040204" pitchFamily="50" charset="-128"/>
                        </a:rPr>
                        <a:t>3</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確認申請</a:t>
                      </a:r>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見積</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66127260"/>
                  </a:ext>
                </a:extLst>
              </a:tr>
              <a:tr h="645160">
                <a:tc rowSpan="2">
                  <a:txBody>
                    <a:bodyPr/>
                    <a:lstStyle/>
                    <a:p>
                      <a:pPr algn="ctr"/>
                      <a:r>
                        <a:rPr kumimoji="1" lang="en-US" altLang="ja-JP" sz="900">
                          <a:latin typeface="Meiryo UI" panose="020B0604030504040204" pitchFamily="50" charset="-128"/>
                          <a:ea typeface="Meiryo UI" panose="020B0604030504040204" pitchFamily="50" charset="-128"/>
                        </a:rPr>
                        <a:t>4</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kumimoji="1" lang="ja-JP" altLang="en-US" sz="900">
                          <a:latin typeface="Meiryo UI" panose="020B0604030504040204" pitchFamily="50" charset="-128"/>
                          <a:ea typeface="Meiryo UI" panose="020B0604030504040204" pitchFamily="50" charset="-128"/>
                        </a:rPr>
                        <a:t>施工</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900">
                          <a:latin typeface="Meiryo UI" panose="020B0604030504040204" pitchFamily="50" charset="-128"/>
                          <a:ea typeface="Meiryo UI" panose="020B0604030504040204" pitchFamily="50" charset="-128"/>
                        </a:rPr>
                        <a:t>既存撤去</a:t>
                      </a:r>
                      <a:r>
                        <a:rPr kumimoji="1" lang="en-US" altLang="ja-JP" sz="900">
                          <a:latin typeface="Meiryo UI" panose="020B0604030504040204" pitchFamily="50" charset="-128"/>
                          <a:ea typeface="Meiryo UI" panose="020B0604030504040204" pitchFamily="50" charset="-128"/>
                        </a:rPr>
                        <a:t/>
                      </a:r>
                      <a:br>
                        <a:rPr kumimoji="1" lang="en-US" altLang="ja-JP" sz="900">
                          <a:latin typeface="Meiryo UI" panose="020B0604030504040204" pitchFamily="50" charset="-128"/>
                          <a:ea typeface="Meiryo UI" panose="020B0604030504040204" pitchFamily="50" charset="-128"/>
                        </a:rPr>
                      </a:br>
                      <a:r>
                        <a:rPr kumimoji="1" lang="ja-JP" altLang="en-US" sz="900">
                          <a:latin typeface="Meiryo UI" panose="020B0604030504040204" pitchFamily="50" charset="-128"/>
                          <a:ea typeface="Meiryo UI" panose="020B0604030504040204" pitchFamily="50" charset="-128"/>
                        </a:rPr>
                        <a:t>（解体）</a:t>
                      </a: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3886104"/>
                  </a:ext>
                </a:extLst>
              </a:tr>
              <a:tr h="645160">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900">
                          <a:latin typeface="Meiryo UI" panose="020B0604030504040204" pitchFamily="50" charset="-128"/>
                          <a:ea typeface="Meiryo UI" panose="020B0604030504040204" pitchFamily="50" charset="-128"/>
                        </a:rPr>
                        <a:t>改修工事</a:t>
                      </a:r>
                      <a:endParaRPr kumimoji="1" lang="en-US" altLang="ja-JP" sz="900">
                        <a:latin typeface="Meiryo UI" panose="020B0604030504040204" pitchFamily="50" charset="-128"/>
                        <a:ea typeface="Meiryo UI" panose="020B0604030504040204" pitchFamily="50" charset="-128"/>
                      </a:endParaRPr>
                    </a:p>
                    <a:p>
                      <a:pPr algn="l"/>
                      <a:r>
                        <a:rPr kumimoji="1" lang="ja-JP" altLang="en-US" sz="900">
                          <a:latin typeface="Meiryo UI" panose="020B0604030504040204" pitchFamily="50" charset="-128"/>
                          <a:ea typeface="Meiryo UI" panose="020B0604030504040204" pitchFamily="50" charset="-128"/>
                        </a:rPr>
                        <a:t>（改修）</a:t>
                      </a: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5"/>
                  </a:ext>
                </a:extLst>
              </a:tr>
              <a:tr h="389221">
                <a:tc>
                  <a:txBody>
                    <a:bodyPr/>
                    <a:lstStyle/>
                    <a:p>
                      <a:pPr algn="ctr"/>
                      <a:r>
                        <a:rPr kumimoji="1" lang="en-US" altLang="ja-JP" sz="900">
                          <a:latin typeface="Meiryo UI" panose="020B0604030504040204" pitchFamily="50" charset="-128"/>
                          <a:ea typeface="Meiryo UI" panose="020B0604030504040204" pitchFamily="50" charset="-128"/>
                        </a:rPr>
                        <a:t>5</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900">
                          <a:latin typeface="Meiryo UI" panose="020B0604030504040204" pitchFamily="50" charset="-128"/>
                          <a:ea typeface="Meiryo UI" panose="020B0604030504040204" pitchFamily="50" charset="-128"/>
                        </a:rPr>
                        <a:t>完了実績報告</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a:endParaRPr kumimoji="1" lang="ja-JP" altLang="en-US" sz="1100">
                        <a:latin typeface="+mn-ea"/>
                        <a:ea typeface="+mn-ea"/>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236484113"/>
                  </a:ext>
                </a:extLst>
              </a:tr>
              <a:tr h="681135">
                <a:tc>
                  <a:txBody>
                    <a:bodyPr/>
                    <a:lstStyle/>
                    <a:p>
                      <a:pPr algn="ctr"/>
                      <a:r>
                        <a:rPr kumimoji="1" lang="en-US" altLang="ja-JP" sz="900">
                          <a:latin typeface="Meiryo UI" panose="020B0604030504040204" pitchFamily="50" charset="-128"/>
                          <a:ea typeface="Meiryo UI" panose="020B0604030504040204" pitchFamily="50" charset="-128"/>
                        </a:rPr>
                        <a:t>6</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900">
                          <a:latin typeface="Meiryo UI" panose="020B0604030504040204" pitchFamily="50" charset="-128"/>
                          <a:ea typeface="Meiryo UI" panose="020B0604030504040204" pitchFamily="50" charset="-128"/>
                        </a:rPr>
                        <a:t>休業期間</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休業する場合のみ記載</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3" name="テキスト ボックス 2">
            <a:extLst>
              <a:ext uri="{FF2B5EF4-FFF2-40B4-BE49-F238E27FC236}">
                <a16:creationId xmlns:a16="http://schemas.microsoft.com/office/drawing/2014/main" id="{E3B095F0-D8D7-4F6F-80FB-753089D40EDC}"/>
              </a:ext>
            </a:extLst>
          </p:cNvPr>
          <p:cNvSpPr txBox="1"/>
          <p:nvPr/>
        </p:nvSpPr>
        <p:spPr>
          <a:xfrm>
            <a:off x="257175" y="842830"/>
            <a:ext cx="8648692" cy="430887"/>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a:latin typeface="Meiryo UI" panose="020B0604030504040204" pitchFamily="50" charset="-128"/>
              <a:ea typeface="Meiryo UI" panose="020B0604030504040204" pitchFamily="50" charset="-128"/>
            </a:endParaRPr>
          </a:p>
          <a:p>
            <a:r>
              <a:rPr lang="ja-JP" altLang="en-US" sz="1100" b="1">
                <a:latin typeface="Meiryo UI" panose="020B0604030504040204" pitchFamily="50" charset="-128"/>
                <a:ea typeface="Meiryo UI" panose="020B0604030504040204" pitchFamily="50" charset="-128"/>
              </a:rPr>
              <a:t>項目</a:t>
            </a:r>
            <a:r>
              <a:rPr lang="en-US" altLang="ja-JP" sz="1100" b="1">
                <a:latin typeface="Meiryo UI" panose="020B0604030504040204" pitchFamily="50" charset="-128"/>
                <a:ea typeface="Meiryo UI" panose="020B0604030504040204" pitchFamily="50" charset="-128"/>
              </a:rPr>
              <a:t>4~5</a:t>
            </a:r>
            <a:r>
              <a:rPr lang="ja-JP" altLang="en-US" sz="1100" b="1">
                <a:latin typeface="Meiryo UI" panose="020B0604030504040204" pitchFamily="50" charset="-128"/>
                <a:ea typeface="Meiryo UI" panose="020B0604030504040204" pitchFamily="50" charset="-128"/>
              </a:rPr>
              <a:t>については、補助対象期間内の実施となることが分かるように記入してください。</a:t>
            </a:r>
            <a:endParaRPr lang="en-US" altLang="ja-JP" sz="1100" b="1">
              <a:latin typeface="Meiryo UI" panose="020B0604030504040204" pitchFamily="50" charset="-128"/>
              <a:ea typeface="Meiryo UI" panose="020B0604030504040204" pitchFamily="50" charset="-128"/>
            </a:endParaRPr>
          </a:p>
        </p:txBody>
      </p:sp>
      <p:sp>
        <p:nvSpPr>
          <p:cNvPr id="9" name="スライド番号プレースホルダー 3">
            <a:extLst>
              <a:ext uri="{FF2B5EF4-FFF2-40B4-BE49-F238E27FC236}">
                <a16:creationId xmlns:a16="http://schemas.microsoft.com/office/drawing/2014/main" id="{14562327-A41B-4486-9035-17056D12DF76}"/>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11</a:t>
            </a:fld>
            <a:endParaRPr kumimoji="1" lang="ja-JP" altLang="en-US">
              <a:latin typeface="Meiryo UI" panose="020B0604030504040204" pitchFamily="50" charset="-128"/>
              <a:ea typeface="Meiryo UI" panose="020B0604030504040204" pitchFamily="50" charset="-128"/>
            </a:endParaRPr>
          </a:p>
        </p:txBody>
      </p:sp>
      <p:sp>
        <p:nvSpPr>
          <p:cNvPr id="5" name="矢印: 五方向 4">
            <a:extLst>
              <a:ext uri="{FF2B5EF4-FFF2-40B4-BE49-F238E27FC236}">
                <a16:creationId xmlns:a16="http://schemas.microsoft.com/office/drawing/2014/main" id="{E9E28FF1-2F54-48E8-A3A3-98379879CE46}"/>
              </a:ext>
            </a:extLst>
          </p:cNvPr>
          <p:cNvSpPr/>
          <p:nvPr/>
        </p:nvSpPr>
        <p:spPr>
          <a:xfrm>
            <a:off x="1173105" y="3212129"/>
            <a:ext cx="960453"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6" name="矢印: 五方向 5">
            <a:extLst>
              <a:ext uri="{FF2B5EF4-FFF2-40B4-BE49-F238E27FC236}">
                <a16:creationId xmlns:a16="http://schemas.microsoft.com/office/drawing/2014/main" id="{6B6B100C-7554-40AD-AD74-27A989B02F8A}"/>
              </a:ext>
            </a:extLst>
          </p:cNvPr>
          <p:cNvSpPr/>
          <p:nvPr/>
        </p:nvSpPr>
        <p:spPr>
          <a:xfrm>
            <a:off x="1519624" y="3658375"/>
            <a:ext cx="960453"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8" name="矢印: 五方向 7">
            <a:extLst>
              <a:ext uri="{FF2B5EF4-FFF2-40B4-BE49-F238E27FC236}">
                <a16:creationId xmlns:a16="http://schemas.microsoft.com/office/drawing/2014/main" id="{DA72495F-94CD-437B-97AA-65190D0E9055}"/>
              </a:ext>
            </a:extLst>
          </p:cNvPr>
          <p:cNvSpPr/>
          <p:nvPr/>
        </p:nvSpPr>
        <p:spPr>
          <a:xfrm>
            <a:off x="2319939" y="5104537"/>
            <a:ext cx="1618512"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0" name="矢印: 五方向 9">
            <a:extLst>
              <a:ext uri="{FF2B5EF4-FFF2-40B4-BE49-F238E27FC236}">
                <a16:creationId xmlns:a16="http://schemas.microsoft.com/office/drawing/2014/main" id="{0EA09B63-810F-4A56-A3B7-CECACE310C51}"/>
              </a:ext>
            </a:extLst>
          </p:cNvPr>
          <p:cNvSpPr/>
          <p:nvPr/>
        </p:nvSpPr>
        <p:spPr>
          <a:xfrm>
            <a:off x="1507558" y="3975969"/>
            <a:ext cx="984583"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1" name="矢印: 五方向 10">
            <a:extLst>
              <a:ext uri="{FF2B5EF4-FFF2-40B4-BE49-F238E27FC236}">
                <a16:creationId xmlns:a16="http://schemas.microsoft.com/office/drawing/2014/main" id="{5C80D382-3FED-4B40-89CE-C7696E43D3F6}"/>
              </a:ext>
            </a:extLst>
          </p:cNvPr>
          <p:cNvSpPr/>
          <p:nvPr/>
        </p:nvSpPr>
        <p:spPr>
          <a:xfrm>
            <a:off x="3936275" y="5616417"/>
            <a:ext cx="909536"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a:latin typeface="Meiryo UI" panose="020B0604030504040204" pitchFamily="50" charset="-128"/>
              <a:ea typeface="Meiryo UI" panose="020B0604030504040204" pitchFamily="50" charset="-128"/>
            </a:endParaRPr>
          </a:p>
        </p:txBody>
      </p:sp>
      <p:sp>
        <p:nvSpPr>
          <p:cNvPr id="12" name="Rectangle 15">
            <a:extLst>
              <a:ext uri="{FF2B5EF4-FFF2-40B4-BE49-F238E27FC236}">
                <a16:creationId xmlns:a16="http://schemas.microsoft.com/office/drawing/2014/main" id="{9923BA96-8B93-4ED7-A00B-9A0F5B81BC70}"/>
              </a:ext>
            </a:extLst>
          </p:cNvPr>
          <p:cNvSpPr/>
          <p:nvPr/>
        </p:nvSpPr>
        <p:spPr>
          <a:xfrm>
            <a:off x="7156376" y="57792"/>
            <a:ext cx="1730449" cy="1149234"/>
          </a:xfrm>
          <a:prstGeom prst="rect">
            <a:avLst/>
          </a:prstGeom>
          <a:solidFill>
            <a:srgbClr val="D6D6E8"/>
          </a:solidFill>
          <a:ln w="28575">
            <a:solidFill>
              <a:srgbClr val="002060"/>
            </a:solidFill>
          </a:ln>
        </p:spPr>
        <p:txBody>
          <a:bodyPr vertOverflow="overflow" horzOverflow="overflow" wrap="square" tIns="36000" bIns="36000" rtlCol="0" anchor="ctr">
            <a:noAutofit/>
          </a:bodyPr>
          <a:lstStyle/>
          <a:p>
            <a:pPr marL="171450" marR="0" lvl="0" indent="-171450" algn="l" defTabSz="914400" rtl="0" eaLnBrk="1" fontAlgn="base" latinLnBrk="0" hangingPunct="1">
              <a:lnSpc>
                <a:spcPct val="130000"/>
              </a:lnSpc>
              <a:spcBef>
                <a:spcPct val="0"/>
              </a:spcBef>
              <a:spcAft>
                <a:spcPct val="0"/>
              </a:spcAft>
              <a:buClrTx/>
              <a:buSzTx/>
              <a:buFont typeface="Wingdings" panose="05000000000000000000" pitchFamily="2" charset="2"/>
              <a:buChar char="ü"/>
              <a:tabLst/>
              <a:defRPr/>
            </a:pPr>
            <a:r>
              <a:rPr kumimoji="1" lang="ja-JP" altLang="en-US" sz="1050">
                <a:solidFill>
                  <a:srgbClr val="000000"/>
                </a:solidFill>
                <a:latin typeface="Meiryo UI" panose="020B0604030504040204" pitchFamily="50" charset="-128"/>
                <a:ea typeface="Meiryo UI" panose="020B0604030504040204" pitchFamily="50" charset="-128"/>
                <a:cs typeface="メイリオ"/>
              </a:rPr>
              <a:t>計画申請時にわかる範囲で記載してください（詳細なスケジュールは添付資料にてご提出ください）</a:t>
            </a:r>
            <a:endParaRPr kumimoji="1" lang="en-US" altLang="ja-JP" sz="1050">
              <a:solidFill>
                <a:srgbClr val="000000"/>
              </a:solidFill>
              <a:latin typeface="Meiryo UI" panose="020B0604030504040204" pitchFamily="50" charset="-128"/>
              <a:ea typeface="Meiryo UI" panose="020B0604030504040204" pitchFamily="50" charset="-128"/>
              <a:cs typeface="メイリオ"/>
            </a:endParaRPr>
          </a:p>
        </p:txBody>
      </p:sp>
      <p:sp>
        <p:nvSpPr>
          <p:cNvPr id="13" name="矢印: 五方向 12">
            <a:extLst>
              <a:ext uri="{FF2B5EF4-FFF2-40B4-BE49-F238E27FC236}">
                <a16:creationId xmlns:a16="http://schemas.microsoft.com/office/drawing/2014/main" id="{B965C504-359C-4AAC-BD78-12848F710DE2}"/>
              </a:ext>
            </a:extLst>
          </p:cNvPr>
          <p:cNvSpPr/>
          <p:nvPr/>
        </p:nvSpPr>
        <p:spPr>
          <a:xfrm>
            <a:off x="2319939" y="4487849"/>
            <a:ext cx="1618512"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4" name="矢印: 五方向 13">
            <a:extLst>
              <a:ext uri="{FF2B5EF4-FFF2-40B4-BE49-F238E27FC236}">
                <a16:creationId xmlns:a16="http://schemas.microsoft.com/office/drawing/2014/main" id="{2BA29DD3-1110-49A3-8817-AF0DFB74CEDA}"/>
              </a:ext>
            </a:extLst>
          </p:cNvPr>
          <p:cNvSpPr/>
          <p:nvPr/>
        </p:nvSpPr>
        <p:spPr>
          <a:xfrm>
            <a:off x="4920264" y="5104537"/>
            <a:ext cx="1937736"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5" name="矢印: 五方向 14">
            <a:extLst>
              <a:ext uri="{FF2B5EF4-FFF2-40B4-BE49-F238E27FC236}">
                <a16:creationId xmlns:a16="http://schemas.microsoft.com/office/drawing/2014/main" id="{0BB4FD4D-CDEE-422E-AF0C-77141F545423}"/>
              </a:ext>
            </a:extLst>
          </p:cNvPr>
          <p:cNvSpPr/>
          <p:nvPr/>
        </p:nvSpPr>
        <p:spPr>
          <a:xfrm>
            <a:off x="7205764" y="5616417"/>
            <a:ext cx="909536"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89323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E1F40-DFCD-4EE7-933A-5EE170CFED21}"/>
              </a:ext>
            </a:extLst>
          </p:cNvPr>
          <p:cNvSpPr>
            <a:spLocks noGrp="1"/>
          </p:cNvSpPr>
          <p:nvPr>
            <p:ph type="title"/>
          </p:nvPr>
        </p:nvSpPr>
        <p:spPr/>
        <p:txBody>
          <a:bodyPr/>
          <a:lstStyle/>
          <a:p>
            <a:r>
              <a:rPr kumimoji="1" lang="ja-JP" altLang="en-US"/>
              <a:t>③廃屋の撤去</a:t>
            </a:r>
          </a:p>
        </p:txBody>
      </p:sp>
    </p:spTree>
    <p:extLst>
      <p:ext uri="{BB962C8B-B14F-4D97-AF65-F5344CB8AC3E}">
        <p14:creationId xmlns:p14="http://schemas.microsoft.com/office/powerpoint/2010/main" val="4134899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0DB3F1B3-D3BA-4B53-903A-7073D62E6E5A}"/>
              </a:ext>
            </a:extLst>
          </p:cNvPr>
          <p:cNvGraphicFramePr>
            <a:graphicFrameLocks noGrp="1"/>
          </p:cNvGraphicFramePr>
          <p:nvPr>
            <p:extLst>
              <p:ext uri="{D42A27DB-BD31-4B8C-83A1-F6EECF244321}">
                <p14:modId xmlns:p14="http://schemas.microsoft.com/office/powerpoint/2010/main" val="4044254240"/>
              </p:ext>
            </p:extLst>
          </p:nvPr>
        </p:nvGraphicFramePr>
        <p:xfrm>
          <a:off x="198503" y="920696"/>
          <a:ext cx="8649406" cy="5667375"/>
        </p:xfrm>
        <a:graphic>
          <a:graphicData uri="http://schemas.openxmlformats.org/drawingml/2006/table">
            <a:tbl>
              <a:tblPr>
                <a:tableStyleId>{5C22544A-7EE6-4342-B048-85BDC9FD1C3A}</a:tableStyleId>
              </a:tblPr>
              <a:tblGrid>
                <a:gridCol w="747515">
                  <a:extLst>
                    <a:ext uri="{9D8B030D-6E8A-4147-A177-3AD203B41FA5}">
                      <a16:colId xmlns:a16="http://schemas.microsoft.com/office/drawing/2014/main" val="3380646358"/>
                    </a:ext>
                  </a:extLst>
                </a:gridCol>
                <a:gridCol w="591028">
                  <a:extLst>
                    <a:ext uri="{9D8B030D-6E8A-4147-A177-3AD203B41FA5}">
                      <a16:colId xmlns:a16="http://schemas.microsoft.com/office/drawing/2014/main" val="3852992254"/>
                    </a:ext>
                  </a:extLst>
                </a:gridCol>
                <a:gridCol w="1182056">
                  <a:extLst>
                    <a:ext uri="{9D8B030D-6E8A-4147-A177-3AD203B41FA5}">
                      <a16:colId xmlns:a16="http://schemas.microsoft.com/office/drawing/2014/main" val="44779126"/>
                    </a:ext>
                  </a:extLst>
                </a:gridCol>
                <a:gridCol w="679055">
                  <a:extLst>
                    <a:ext uri="{9D8B030D-6E8A-4147-A177-3AD203B41FA5}">
                      <a16:colId xmlns:a16="http://schemas.microsoft.com/office/drawing/2014/main" val="762395761"/>
                    </a:ext>
                  </a:extLst>
                </a:gridCol>
                <a:gridCol w="1168002">
                  <a:extLst>
                    <a:ext uri="{9D8B030D-6E8A-4147-A177-3AD203B41FA5}">
                      <a16:colId xmlns:a16="http://schemas.microsoft.com/office/drawing/2014/main" val="1354607215"/>
                    </a:ext>
                  </a:extLst>
                </a:gridCol>
                <a:gridCol w="4281750">
                  <a:extLst>
                    <a:ext uri="{9D8B030D-6E8A-4147-A177-3AD203B41FA5}">
                      <a16:colId xmlns:a16="http://schemas.microsoft.com/office/drawing/2014/main" val="1988428256"/>
                    </a:ext>
                  </a:extLst>
                </a:gridCol>
              </a:tblGrid>
              <a:tr h="368261">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事業者名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○○株式会社</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bg1"/>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rgbClr val="FF0000"/>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4143152"/>
                  </a:ext>
                </a:extLst>
              </a:tr>
              <a:tr h="368261">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施設名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〇〇ホテル</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044949502"/>
                  </a:ext>
                </a:extLst>
              </a:tr>
              <a:tr h="368261">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所在地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○○県○○市</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51133763"/>
                  </a:ext>
                </a:extLst>
              </a:tr>
              <a:tr h="421925">
                <a:tc rowSpan="4">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事業概要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総事業費</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ja-JP" altLang="en-US" sz="900" u="none" strike="noStrike">
                          <a:solidFill>
                            <a:srgbClr val="FF0000"/>
                          </a:solidFill>
                          <a:effectLst/>
                          <a:latin typeface="Meiryo UI" panose="020B0604030504040204" pitchFamily="50" charset="-128"/>
                          <a:ea typeface="Meiryo UI" panose="020B0604030504040204" pitchFamily="50" charset="-128"/>
                        </a:rPr>
                        <a:t>〇〇千円（税別）</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補助金</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申請額</a:t>
                      </a:r>
                    </a:p>
                  </a:txBody>
                  <a:tcPr marL="10800" marR="108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〇〇千円（税別）</a:t>
                      </a: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807486"/>
                  </a:ext>
                </a:extLst>
              </a:tr>
              <a:tr h="421925">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補助率</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en-US" altLang="ja-JP" sz="900" b="0" i="0" u="none" strike="noStrike">
                          <a:solidFill>
                            <a:srgbClr val="FF0000"/>
                          </a:solidFill>
                          <a:effectLst/>
                          <a:latin typeface="Meiryo UI" panose="020B0604030504040204" pitchFamily="50" charset="-128"/>
                          <a:ea typeface="Meiryo UI" panose="020B0604030504040204" pitchFamily="50" charset="-128"/>
                        </a:rPr>
                        <a:t>1/2</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2">
                  <a:txBody>
                    <a:bodyPr/>
                    <a:lstStyle/>
                    <a:p>
                      <a:pPr algn="l" fontAlgn="ct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solidFill>
                        <a:schemeClr val="tx1"/>
                      </a:solidFill>
                      <a:prstDash val="sysDot"/>
                      <a:round/>
                      <a:headEnd type="none" w="med" len="med"/>
                      <a:tailEnd type="none" w="med" len="med"/>
                    </a:lnTlToBr>
                    <a:noFill/>
                  </a:tcPr>
                </a:tc>
                <a:tc hMerge="1">
                  <a:txBody>
                    <a:bodyPr/>
                    <a:lstStyle/>
                    <a:p>
                      <a:pPr algn="l" fontAlgn="ct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2023149329"/>
                  </a:ext>
                </a:extLst>
              </a:tr>
              <a:tr h="421925">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R5</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ja-JP" altLang="en-US" sz="900" u="none" strike="noStrike">
                          <a:solidFill>
                            <a:srgbClr val="FF0000"/>
                          </a:solidFill>
                          <a:effectLst/>
                          <a:latin typeface="Meiryo UI" panose="020B0604030504040204" pitchFamily="50" charset="-128"/>
                          <a:ea typeface="Meiryo UI" panose="020B0604030504040204" pitchFamily="50" charset="-128"/>
                        </a:rPr>
                        <a:t>〇〇千円（税別）</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R5</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R5</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R5</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1875393"/>
                  </a:ext>
                </a:extLst>
              </a:tr>
              <a:tr h="421925">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900" b="0" i="0" u="none" strike="noStrike">
                          <a:solidFill>
                            <a:srgbClr val="000000"/>
                          </a:solidFill>
                          <a:effectLst/>
                          <a:latin typeface="Meiryo UI" panose="020B0604030504040204" pitchFamily="50" charset="-128"/>
                          <a:ea typeface="Meiryo UI" panose="020B0604030504040204" pitchFamily="50" charset="-128"/>
                        </a:rPr>
                        <a:t>R6</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a:solidFill>
                            <a:srgbClr val="FF0000"/>
                          </a:solidFill>
                          <a:effectLst/>
                          <a:latin typeface="Meiryo UI" panose="020B0604030504040204" pitchFamily="50" charset="-128"/>
                          <a:ea typeface="Meiryo UI" panose="020B0604030504040204" pitchFamily="50" charset="-128"/>
                        </a:rPr>
                        <a:t>〇〇千円（税別）</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R6</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r>
                        <a:rPr lang="en-US" altLang="ja-JP" sz="900" b="0" i="0" u="none" strike="noStrike">
                          <a:solidFill>
                            <a:schemeClr val="tx1"/>
                          </a:solidFill>
                          <a:effectLst/>
                          <a:latin typeface="Meiryo UI" panose="020B0604030504040204" pitchFamily="50" charset="-128"/>
                          <a:ea typeface="Meiryo UI" panose="020B0604030504040204" pitchFamily="50" charset="-128"/>
                        </a:rPr>
                        <a:t/>
                      </a:r>
                      <a:br>
                        <a:rPr lang="en-US" altLang="ja-JP" sz="900" b="0" i="0" u="none" strike="noStrike">
                          <a:solidFill>
                            <a:schemeClr val="tx1"/>
                          </a:solidFill>
                          <a:effectLst/>
                          <a:latin typeface="Meiryo UI" panose="020B0604030504040204" pitchFamily="50" charset="-128"/>
                          <a:ea typeface="Meiryo UI" panose="020B0604030504040204" pitchFamily="50" charset="-128"/>
                        </a:rPr>
                      </a:b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R6</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R6</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4332370"/>
                  </a:ext>
                </a:extLst>
              </a:tr>
              <a:tr h="1437446">
                <a:tc rowSpan="2">
                  <a:txBody>
                    <a:bodyPr/>
                    <a:lstStyle/>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事業詳細</a:t>
                      </a:r>
                      <a:endParaRPr lang="zh-CN"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実施事業内容</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どのような事業か、何をどうするための廃屋撤去であるかを簡潔かつ具体的に記載（下記例）</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nSpc>
                          <a:spcPct val="100000"/>
                        </a:lnSpc>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〇〇のための廃屋撤去</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0032378"/>
                  </a:ext>
                </a:extLst>
              </a:tr>
              <a:tr h="143744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地域へ</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もたらされる効果の提示</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indent="0" algn="l" fontAlgn="ctr">
                        <a:buFont typeface="Arial" panose="020B0604020202020204" pitchFamily="34" charset="0"/>
                        <a:buNone/>
                      </a:pPr>
                      <a:r>
                        <a:rPr kumimoji="1" lang="en-US" altLang="ja-JP" sz="900" i="0">
                          <a:solidFill>
                            <a:srgbClr val="FF0000"/>
                          </a:solidFill>
                          <a:latin typeface="Meiryo UI" panose="020B0604030504040204" pitchFamily="50" charset="-128"/>
                          <a:ea typeface="Meiryo UI" panose="020B0604030504040204" pitchFamily="50" charset="-128"/>
                        </a:rPr>
                        <a:t>※</a:t>
                      </a:r>
                      <a:r>
                        <a:rPr kumimoji="1" lang="ja-JP" altLang="en-US" sz="900" i="0">
                          <a:solidFill>
                            <a:srgbClr val="FF0000"/>
                          </a:solidFill>
                          <a:latin typeface="Meiryo UI" panose="020B0604030504040204" pitchFamily="50" charset="-128"/>
                          <a:ea typeface="Meiryo UI" panose="020B0604030504040204" pitchFamily="50" charset="-128"/>
                        </a:rPr>
                        <a:t>地域計画で定められた方針に則った撤去後の跡地活用による回遊性の向上や地域への効果を記載（以下例）</a:t>
                      </a:r>
                      <a:endParaRPr kumimoji="1" lang="en-US" altLang="ja-JP" sz="900" i="0">
                        <a:solidFill>
                          <a:srgbClr val="FF0000"/>
                        </a:solidFill>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廃屋となってしまった〇〇ホテルを撤去し、新たなｘｘで跡地活用をすることでｘｘという効果が期待される</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03552158"/>
                  </a:ext>
                </a:extLst>
              </a:tr>
            </a:tbl>
          </a:graphicData>
        </a:graphic>
      </p:graphicFrame>
      <p:sp>
        <p:nvSpPr>
          <p:cNvPr id="3" name="スライド番号プレースホルダー 3">
            <a:extLst>
              <a:ext uri="{FF2B5EF4-FFF2-40B4-BE49-F238E27FC236}">
                <a16:creationId xmlns:a16="http://schemas.microsoft.com/office/drawing/2014/main" id="{9482ADF7-DA96-406E-B926-CDB213A18DA0}"/>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13</a:t>
            </a:fld>
            <a:endParaRPr kumimoji="1" lang="ja-JP" altLang="en-US">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E8B49232-E862-4519-83D2-6D7EB2B685B4}"/>
              </a:ext>
            </a:extLst>
          </p:cNvPr>
          <p:cNvSpPr/>
          <p:nvPr/>
        </p:nvSpPr>
        <p:spPr>
          <a:xfrm>
            <a:off x="4861349" y="1422577"/>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現状の写真を添付</a:t>
            </a:r>
          </a:p>
        </p:txBody>
      </p:sp>
      <p:sp>
        <p:nvSpPr>
          <p:cNvPr id="10" name="正方形/長方形 9">
            <a:extLst>
              <a:ext uri="{FF2B5EF4-FFF2-40B4-BE49-F238E27FC236}">
                <a16:creationId xmlns:a16="http://schemas.microsoft.com/office/drawing/2014/main" id="{768887E4-880C-411A-B8DF-1CB90E4FFC3C}"/>
              </a:ext>
            </a:extLst>
          </p:cNvPr>
          <p:cNvSpPr/>
          <p:nvPr/>
        </p:nvSpPr>
        <p:spPr>
          <a:xfrm>
            <a:off x="4861349" y="4233459"/>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撤去後活用イメージ写真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438D3F42-0747-4EE0-8137-57BB05B0FEFD}"/>
              </a:ext>
            </a:extLst>
          </p:cNvPr>
          <p:cNvSpPr/>
          <p:nvPr/>
        </p:nvSpPr>
        <p:spPr>
          <a:xfrm>
            <a:off x="4783910" y="1037624"/>
            <a:ext cx="3897511" cy="144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UI" panose="020B0604030504040204" pitchFamily="50" charset="-128"/>
                <a:ea typeface="Meiryo UI" panose="020B0604030504040204" pitchFamily="50" charset="-128"/>
              </a:rPr>
              <a:t>事業イメージ図</a:t>
            </a:r>
          </a:p>
        </p:txBody>
      </p:sp>
      <p:sp>
        <p:nvSpPr>
          <p:cNvPr id="12" name="正方形/長方形 11">
            <a:extLst>
              <a:ext uri="{FF2B5EF4-FFF2-40B4-BE49-F238E27FC236}">
                <a16:creationId xmlns:a16="http://schemas.microsoft.com/office/drawing/2014/main" id="{D3D07072-7070-4622-A5B4-B1254F2E7304}"/>
              </a:ext>
            </a:extLst>
          </p:cNvPr>
          <p:cNvSpPr/>
          <p:nvPr/>
        </p:nvSpPr>
        <p:spPr>
          <a:xfrm>
            <a:off x="4783910" y="1180865"/>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撤去前</a:t>
            </a:r>
          </a:p>
        </p:txBody>
      </p:sp>
      <p:sp>
        <p:nvSpPr>
          <p:cNvPr id="14" name="正方形/長方形 13">
            <a:extLst>
              <a:ext uri="{FF2B5EF4-FFF2-40B4-BE49-F238E27FC236}">
                <a16:creationId xmlns:a16="http://schemas.microsoft.com/office/drawing/2014/main" id="{30C0FFF8-A265-4B49-9608-E3F680BD9942}"/>
              </a:ext>
            </a:extLst>
          </p:cNvPr>
          <p:cNvSpPr/>
          <p:nvPr/>
        </p:nvSpPr>
        <p:spPr>
          <a:xfrm>
            <a:off x="4783910" y="397602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撤去後</a:t>
            </a:r>
          </a:p>
        </p:txBody>
      </p:sp>
      <p:sp>
        <p:nvSpPr>
          <p:cNvPr id="16" name="二等辺三角形 15">
            <a:extLst>
              <a:ext uri="{FF2B5EF4-FFF2-40B4-BE49-F238E27FC236}">
                <a16:creationId xmlns:a16="http://schemas.microsoft.com/office/drawing/2014/main" id="{B1051ABC-B10A-468D-9CF0-EAE20C3B50BE}"/>
              </a:ext>
            </a:extLst>
          </p:cNvPr>
          <p:cNvSpPr/>
          <p:nvPr/>
        </p:nvSpPr>
        <p:spPr>
          <a:xfrm flipV="1">
            <a:off x="5672476" y="3812903"/>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pic>
        <p:nvPicPr>
          <p:cNvPr id="11" name="Picture 4" descr="廃屋ホテル に対する画像結果">
            <a:extLst>
              <a:ext uri="{FF2B5EF4-FFF2-40B4-BE49-F238E27FC236}">
                <a16:creationId xmlns:a16="http://schemas.microsoft.com/office/drawing/2014/main" id="{86732690-B66A-4DE4-A95B-0FC28C8DA1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3239" y="1430552"/>
            <a:ext cx="3346137" cy="225531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descr="高級ビラ に対する画像結果">
            <a:extLst>
              <a:ext uri="{FF2B5EF4-FFF2-40B4-BE49-F238E27FC236}">
                <a16:creationId xmlns:a16="http://schemas.microsoft.com/office/drawing/2014/main" id="{58C71BB8-77C9-4A20-B4E6-00D213659A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3238" y="4243535"/>
            <a:ext cx="3346137" cy="2213113"/>
          </a:xfrm>
          <a:prstGeom prst="rect">
            <a:avLst/>
          </a:prstGeom>
          <a:noFill/>
          <a:extLst>
            <a:ext uri="{909E8E84-426E-40DD-AFC4-6F175D3DCCD1}">
              <a14:hiddenFill xmlns:a14="http://schemas.microsoft.com/office/drawing/2010/main">
                <a:solidFill>
                  <a:srgbClr val="FFFFFF"/>
                </a:solidFill>
              </a14:hiddenFill>
            </a:ext>
          </a:extLst>
        </p:spPr>
      </p:pic>
      <p:sp>
        <p:nvSpPr>
          <p:cNvPr id="17" name="吹き出し: 四角形 16">
            <a:extLst>
              <a:ext uri="{FF2B5EF4-FFF2-40B4-BE49-F238E27FC236}">
                <a16:creationId xmlns:a16="http://schemas.microsoft.com/office/drawing/2014/main" id="{40551252-A327-4C1A-9367-2F8159F9F7E5}"/>
              </a:ext>
            </a:extLst>
          </p:cNvPr>
          <p:cNvSpPr/>
          <p:nvPr/>
        </p:nvSpPr>
        <p:spPr>
          <a:xfrm>
            <a:off x="7270522" y="3719118"/>
            <a:ext cx="1849885" cy="472683"/>
          </a:xfrm>
          <a:prstGeom prst="wedgeRectCallout">
            <a:avLst>
              <a:gd name="adj1" fmla="val -42840"/>
              <a:gd name="adj2" fmla="val 80086"/>
            </a:avLst>
          </a:prstGeom>
          <a:solidFill>
            <a:srgbClr val="D6D6E8"/>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a:solidFill>
                  <a:schemeClr val="tx1"/>
                </a:solidFill>
                <a:latin typeface="Meiryo UI" panose="020B0604030504040204" pitchFamily="50" charset="-128"/>
                <a:ea typeface="Meiryo UI" panose="020B0604030504040204" pitchFamily="50" charset="-128"/>
              </a:rPr>
              <a:t>廃屋撤去後の跡地活用</a:t>
            </a:r>
            <a:endParaRPr kumimoji="1" lang="en-US" altLang="ja-JP" sz="900">
              <a:solidFill>
                <a:schemeClr val="tx1"/>
              </a:solidFill>
              <a:latin typeface="Meiryo UI" panose="020B0604030504040204" pitchFamily="50" charset="-128"/>
              <a:ea typeface="Meiryo UI" panose="020B0604030504040204" pitchFamily="50" charset="-128"/>
            </a:endParaRPr>
          </a:p>
          <a:p>
            <a:pPr algn="ctr"/>
            <a:r>
              <a:rPr kumimoji="1" lang="ja-JP" altLang="en-US" sz="900">
                <a:solidFill>
                  <a:schemeClr val="tx1"/>
                </a:solidFill>
                <a:latin typeface="Meiryo UI" panose="020B0604030504040204" pitchFamily="50" charset="-128"/>
                <a:ea typeface="Meiryo UI" panose="020B0604030504040204" pitchFamily="50" charset="-128"/>
              </a:rPr>
              <a:t>イメージ図（他施設でも可）等</a:t>
            </a:r>
          </a:p>
        </p:txBody>
      </p:sp>
    </p:spTree>
    <p:extLst>
      <p:ext uri="{BB962C8B-B14F-4D97-AF65-F5344CB8AC3E}">
        <p14:creationId xmlns:p14="http://schemas.microsoft.com/office/powerpoint/2010/main" val="1263233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4">
            <a:extLst>
              <a:ext uri="{FF2B5EF4-FFF2-40B4-BE49-F238E27FC236}">
                <a16:creationId xmlns:a16="http://schemas.microsoft.com/office/drawing/2014/main" id="{81E39878-DC2C-403C-AD84-3949403F1D46}"/>
              </a:ext>
            </a:extLst>
          </p:cNvPr>
          <p:cNvGraphicFramePr>
            <a:graphicFrameLocks noGrp="1"/>
          </p:cNvGraphicFramePr>
          <p:nvPr>
            <p:extLst>
              <p:ext uri="{D42A27DB-BD31-4B8C-83A1-F6EECF244321}">
                <p14:modId xmlns:p14="http://schemas.microsoft.com/office/powerpoint/2010/main" val="1534707765"/>
              </p:ext>
            </p:extLst>
          </p:nvPr>
        </p:nvGraphicFramePr>
        <p:xfrm>
          <a:off x="246305" y="1392138"/>
          <a:ext cx="8648692" cy="3786521"/>
        </p:xfrm>
        <a:graphic>
          <a:graphicData uri="http://schemas.openxmlformats.org/drawingml/2006/table">
            <a:tbl>
              <a:tblPr firstRow="1" bandRow="1">
                <a:tableStyleId>{C083E6E3-FA7D-4D7B-A595-EF9225AFEA82}</a:tableStyleId>
              </a:tblPr>
              <a:tblGrid>
                <a:gridCol w="217742">
                  <a:extLst>
                    <a:ext uri="{9D8B030D-6E8A-4147-A177-3AD203B41FA5}">
                      <a16:colId xmlns:a16="http://schemas.microsoft.com/office/drawing/2014/main" val="2410514859"/>
                    </a:ext>
                  </a:extLst>
                </a:gridCol>
                <a:gridCol w="337238">
                  <a:extLst>
                    <a:ext uri="{9D8B030D-6E8A-4147-A177-3AD203B41FA5}">
                      <a16:colId xmlns:a16="http://schemas.microsoft.com/office/drawing/2014/main" val="1604511688"/>
                    </a:ext>
                  </a:extLst>
                </a:gridCol>
                <a:gridCol w="337238">
                  <a:extLst>
                    <a:ext uri="{9D8B030D-6E8A-4147-A177-3AD203B41FA5}">
                      <a16:colId xmlns:a16="http://schemas.microsoft.com/office/drawing/2014/main" val="20002"/>
                    </a:ext>
                  </a:extLst>
                </a:gridCol>
                <a:gridCol w="337238">
                  <a:extLst>
                    <a:ext uri="{9D8B030D-6E8A-4147-A177-3AD203B41FA5}">
                      <a16:colId xmlns:a16="http://schemas.microsoft.com/office/drawing/2014/main" val="3453622333"/>
                    </a:ext>
                  </a:extLst>
                </a:gridCol>
                <a:gridCol w="337238">
                  <a:extLst>
                    <a:ext uri="{9D8B030D-6E8A-4147-A177-3AD203B41FA5}">
                      <a16:colId xmlns:a16="http://schemas.microsoft.com/office/drawing/2014/main" val="20005"/>
                    </a:ext>
                  </a:extLst>
                </a:gridCol>
                <a:gridCol w="337238">
                  <a:extLst>
                    <a:ext uri="{9D8B030D-6E8A-4147-A177-3AD203B41FA5}">
                      <a16:colId xmlns:a16="http://schemas.microsoft.com/office/drawing/2014/main" val="20006"/>
                    </a:ext>
                  </a:extLst>
                </a:gridCol>
                <a:gridCol w="337238">
                  <a:extLst>
                    <a:ext uri="{9D8B030D-6E8A-4147-A177-3AD203B41FA5}">
                      <a16:colId xmlns:a16="http://schemas.microsoft.com/office/drawing/2014/main" val="20007"/>
                    </a:ext>
                  </a:extLst>
                </a:gridCol>
                <a:gridCol w="337238">
                  <a:extLst>
                    <a:ext uri="{9D8B030D-6E8A-4147-A177-3AD203B41FA5}">
                      <a16:colId xmlns:a16="http://schemas.microsoft.com/office/drawing/2014/main" val="20008"/>
                    </a:ext>
                  </a:extLst>
                </a:gridCol>
                <a:gridCol w="337238">
                  <a:extLst>
                    <a:ext uri="{9D8B030D-6E8A-4147-A177-3AD203B41FA5}">
                      <a16:colId xmlns:a16="http://schemas.microsoft.com/office/drawing/2014/main" val="20009"/>
                    </a:ext>
                  </a:extLst>
                </a:gridCol>
                <a:gridCol w="337238">
                  <a:extLst>
                    <a:ext uri="{9D8B030D-6E8A-4147-A177-3AD203B41FA5}">
                      <a16:colId xmlns:a16="http://schemas.microsoft.com/office/drawing/2014/main" val="20010"/>
                    </a:ext>
                  </a:extLst>
                </a:gridCol>
                <a:gridCol w="337238">
                  <a:extLst>
                    <a:ext uri="{9D8B030D-6E8A-4147-A177-3AD203B41FA5}">
                      <a16:colId xmlns:a16="http://schemas.microsoft.com/office/drawing/2014/main" val="20011"/>
                    </a:ext>
                  </a:extLst>
                </a:gridCol>
                <a:gridCol w="337238">
                  <a:extLst>
                    <a:ext uri="{9D8B030D-6E8A-4147-A177-3AD203B41FA5}">
                      <a16:colId xmlns:a16="http://schemas.microsoft.com/office/drawing/2014/main" val="20012"/>
                    </a:ext>
                  </a:extLst>
                </a:gridCol>
                <a:gridCol w="337238">
                  <a:extLst>
                    <a:ext uri="{9D8B030D-6E8A-4147-A177-3AD203B41FA5}">
                      <a16:colId xmlns:a16="http://schemas.microsoft.com/office/drawing/2014/main" val="20013"/>
                    </a:ext>
                  </a:extLst>
                </a:gridCol>
                <a:gridCol w="337238">
                  <a:extLst>
                    <a:ext uri="{9D8B030D-6E8A-4147-A177-3AD203B41FA5}">
                      <a16:colId xmlns:a16="http://schemas.microsoft.com/office/drawing/2014/main" val="20014"/>
                    </a:ext>
                  </a:extLst>
                </a:gridCol>
                <a:gridCol w="337238">
                  <a:extLst>
                    <a:ext uri="{9D8B030D-6E8A-4147-A177-3AD203B41FA5}">
                      <a16:colId xmlns:a16="http://schemas.microsoft.com/office/drawing/2014/main" val="20015"/>
                    </a:ext>
                  </a:extLst>
                </a:gridCol>
                <a:gridCol w="337238">
                  <a:extLst>
                    <a:ext uri="{9D8B030D-6E8A-4147-A177-3AD203B41FA5}">
                      <a16:colId xmlns:a16="http://schemas.microsoft.com/office/drawing/2014/main" val="20016"/>
                    </a:ext>
                  </a:extLst>
                </a:gridCol>
                <a:gridCol w="337238">
                  <a:extLst>
                    <a:ext uri="{9D8B030D-6E8A-4147-A177-3AD203B41FA5}">
                      <a16:colId xmlns:a16="http://schemas.microsoft.com/office/drawing/2014/main" val="1259447307"/>
                    </a:ext>
                  </a:extLst>
                </a:gridCol>
                <a:gridCol w="337238">
                  <a:extLst>
                    <a:ext uri="{9D8B030D-6E8A-4147-A177-3AD203B41FA5}">
                      <a16:colId xmlns:a16="http://schemas.microsoft.com/office/drawing/2014/main" val="1959618967"/>
                    </a:ext>
                  </a:extLst>
                </a:gridCol>
                <a:gridCol w="337238">
                  <a:extLst>
                    <a:ext uri="{9D8B030D-6E8A-4147-A177-3AD203B41FA5}">
                      <a16:colId xmlns:a16="http://schemas.microsoft.com/office/drawing/2014/main" val="3499725561"/>
                    </a:ext>
                  </a:extLst>
                </a:gridCol>
                <a:gridCol w="337238">
                  <a:extLst>
                    <a:ext uri="{9D8B030D-6E8A-4147-A177-3AD203B41FA5}">
                      <a16:colId xmlns:a16="http://schemas.microsoft.com/office/drawing/2014/main" val="910170383"/>
                    </a:ext>
                  </a:extLst>
                </a:gridCol>
                <a:gridCol w="337238">
                  <a:extLst>
                    <a:ext uri="{9D8B030D-6E8A-4147-A177-3AD203B41FA5}">
                      <a16:colId xmlns:a16="http://schemas.microsoft.com/office/drawing/2014/main" val="3320065346"/>
                    </a:ext>
                  </a:extLst>
                </a:gridCol>
                <a:gridCol w="337238">
                  <a:extLst>
                    <a:ext uri="{9D8B030D-6E8A-4147-A177-3AD203B41FA5}">
                      <a16:colId xmlns:a16="http://schemas.microsoft.com/office/drawing/2014/main" val="4270959445"/>
                    </a:ext>
                  </a:extLst>
                </a:gridCol>
                <a:gridCol w="337238">
                  <a:extLst>
                    <a:ext uri="{9D8B030D-6E8A-4147-A177-3AD203B41FA5}">
                      <a16:colId xmlns:a16="http://schemas.microsoft.com/office/drawing/2014/main" val="767095568"/>
                    </a:ext>
                  </a:extLst>
                </a:gridCol>
                <a:gridCol w="337238">
                  <a:extLst>
                    <a:ext uri="{9D8B030D-6E8A-4147-A177-3AD203B41FA5}">
                      <a16:colId xmlns:a16="http://schemas.microsoft.com/office/drawing/2014/main" val="973742052"/>
                    </a:ext>
                  </a:extLst>
                </a:gridCol>
                <a:gridCol w="337238">
                  <a:extLst>
                    <a:ext uri="{9D8B030D-6E8A-4147-A177-3AD203B41FA5}">
                      <a16:colId xmlns:a16="http://schemas.microsoft.com/office/drawing/2014/main" val="2575844476"/>
                    </a:ext>
                  </a:extLst>
                </a:gridCol>
                <a:gridCol w="337238">
                  <a:extLst>
                    <a:ext uri="{9D8B030D-6E8A-4147-A177-3AD203B41FA5}">
                      <a16:colId xmlns:a16="http://schemas.microsoft.com/office/drawing/2014/main" val="2873873041"/>
                    </a:ext>
                  </a:extLst>
                </a:gridCol>
              </a:tblGrid>
              <a:tr h="410400">
                <a:tc gridSpan="2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a:solidFill>
                            <a:schemeClr val="tx1"/>
                          </a:solidFill>
                          <a:latin typeface="Meiryo UI" panose="020B0604030504040204" pitchFamily="50" charset="-128"/>
                          <a:ea typeface="Meiryo UI" panose="020B0604030504040204" pitchFamily="50" charset="-128"/>
                        </a:rPr>
                        <a:t>実施スケジュール</a:t>
                      </a:r>
                      <a:endParaRPr kumimoji="1" lang="en-US" altLang="ja-JP" sz="1200" b="1">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ctr"/>
                      <a:endParaRPr kumimoji="1" lang="ja-JP" altLang="en-US" sz="1200"/>
                    </a:p>
                  </a:txBody>
                  <a:tcPr anchor="ctr">
                    <a:lnL w="19050"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R w="19050"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068976465"/>
                  </a:ext>
                </a:extLst>
              </a:tr>
              <a:tr h="25928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1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a:latin typeface="Meiryo UI" panose="020B0604030504040204" pitchFamily="50" charset="-128"/>
                          <a:ea typeface="Meiryo UI" panose="020B0604030504040204" pitchFamily="50" charset="-128"/>
                        </a:rPr>
                        <a:t>第</a:t>
                      </a:r>
                      <a:r>
                        <a:rPr kumimoji="1" lang="en-US" altLang="ja-JP" sz="1000" b="1">
                          <a:latin typeface="Meiryo UI" panose="020B0604030504040204" pitchFamily="50" charset="-128"/>
                          <a:ea typeface="Meiryo UI" panose="020B0604030504040204" pitchFamily="50" charset="-128"/>
                        </a:rPr>
                        <a:t>1</a:t>
                      </a:r>
                      <a:r>
                        <a:rPr kumimoji="1" lang="ja-JP" altLang="en-US" sz="1000" b="1">
                          <a:latin typeface="Meiryo UI" panose="020B0604030504040204" pitchFamily="50" charset="-128"/>
                          <a:ea typeface="Meiryo UI" panose="020B0604030504040204" pitchFamily="50" charset="-128"/>
                        </a:rPr>
                        <a:t>期（</a:t>
                      </a:r>
                      <a:r>
                        <a:rPr kumimoji="1" lang="en-US" altLang="ja-JP" sz="1000" b="1">
                          <a:latin typeface="Meiryo UI" panose="020B0604030504040204" pitchFamily="50" charset="-128"/>
                          <a:ea typeface="Meiryo UI" panose="020B0604030504040204" pitchFamily="50" charset="-128"/>
                        </a:rPr>
                        <a:t>R5</a:t>
                      </a:r>
                      <a:r>
                        <a:rPr kumimoji="1" lang="ja-JP" altLang="en-US" sz="1000" b="1">
                          <a:latin typeface="Meiryo UI" panose="020B0604030504040204" pitchFamily="50" charset="-128"/>
                          <a:ea typeface="Meiryo UI" panose="020B0604030504040204" pitchFamily="50" charset="-128"/>
                        </a:rPr>
                        <a:t>年度）</a:t>
                      </a:r>
                      <a:endParaRPr kumimoji="1" lang="en-US" altLang="ja-JP" sz="1000" b="1">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a:latin typeface="Meiryo UI" panose="020B0604030504040204" pitchFamily="50" charset="-128"/>
                          <a:ea typeface="Meiryo UI" panose="020B0604030504040204" pitchFamily="50" charset="-128"/>
                        </a:rPr>
                        <a:t>第</a:t>
                      </a:r>
                      <a:r>
                        <a:rPr kumimoji="1" lang="en-US" altLang="ja-JP" sz="1000" b="1">
                          <a:latin typeface="Meiryo UI" panose="020B0604030504040204" pitchFamily="50" charset="-128"/>
                          <a:ea typeface="Meiryo UI" panose="020B0604030504040204" pitchFamily="50" charset="-128"/>
                        </a:rPr>
                        <a:t>2</a:t>
                      </a:r>
                      <a:r>
                        <a:rPr kumimoji="1" lang="ja-JP" altLang="en-US" sz="1000" b="1">
                          <a:latin typeface="Meiryo UI" panose="020B0604030504040204" pitchFamily="50" charset="-128"/>
                          <a:ea typeface="Meiryo UI" panose="020B0604030504040204" pitchFamily="50" charset="-128"/>
                        </a:rPr>
                        <a:t>期（</a:t>
                      </a:r>
                      <a:r>
                        <a:rPr kumimoji="1" lang="en-US" altLang="ja-JP" sz="1000" b="1">
                          <a:latin typeface="Meiryo UI" panose="020B0604030504040204" pitchFamily="50" charset="-128"/>
                          <a:ea typeface="Meiryo UI" panose="020B0604030504040204" pitchFamily="50" charset="-128"/>
                        </a:rPr>
                        <a:t>R6</a:t>
                      </a:r>
                      <a:r>
                        <a:rPr kumimoji="1" lang="ja-JP" altLang="en-US" sz="1000" b="1">
                          <a:latin typeface="Meiryo UI" panose="020B0604030504040204" pitchFamily="50" charset="-128"/>
                          <a:ea typeface="Meiryo UI" panose="020B0604030504040204" pitchFamily="50" charset="-128"/>
                        </a:rPr>
                        <a:t>年度）</a:t>
                      </a:r>
                      <a:endParaRPr kumimoji="1" lang="en-US" altLang="ja-JP" sz="1000" b="1">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8788871"/>
                  </a:ext>
                </a:extLst>
              </a:tr>
              <a:tr h="927592">
                <a:tc>
                  <a:txBody>
                    <a:bodyPr/>
                    <a:lstStyle/>
                    <a:p>
                      <a:endParaRPr lang="ja-JP" altLang="en-US" sz="13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ctr"/>
                      <a:r>
                        <a:rPr kumimoji="1" lang="ja-JP" altLang="en-US" sz="900">
                          <a:latin typeface="Meiryo UI" panose="020B0604030504040204" pitchFamily="50" charset="-128"/>
                          <a:ea typeface="Meiryo UI" panose="020B0604030504040204" pitchFamily="50" charset="-128"/>
                        </a:rPr>
                        <a:t>月</a:t>
                      </a:r>
                    </a:p>
                  </a:txBody>
                  <a:tcPr vert="eaVert"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900">
                          <a:latin typeface="Meiryo UI" panose="020B0604030504040204" pitchFamily="50" charset="-128"/>
                          <a:ea typeface="Meiryo UI" panose="020B0604030504040204" pitchFamily="50" charset="-128"/>
                        </a:rPr>
                        <a:t>R5</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3</a:t>
                      </a:r>
                      <a:r>
                        <a:rPr kumimoji="1" lang="ja-JP" altLang="en-US" sz="900">
                          <a:latin typeface="Meiryo UI" panose="020B0604030504040204" pitchFamily="50" charset="-128"/>
                          <a:ea typeface="Meiryo UI" panose="020B0604030504040204" pitchFamily="50" charset="-128"/>
                        </a:rPr>
                        <a:t>月</a:t>
                      </a:r>
                    </a:p>
                  </a:txBody>
                  <a:tcPr marL="0" marR="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R6</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506660">
                <a:tc>
                  <a:txBody>
                    <a:bodyPr/>
                    <a:lstStyle/>
                    <a:p>
                      <a:pPr algn="ctr"/>
                      <a:r>
                        <a:rPr kumimoji="1" lang="en-US" altLang="ja-JP" sz="900">
                          <a:latin typeface="Meiryo UI" panose="020B0604030504040204" pitchFamily="50" charset="-128"/>
                          <a:ea typeface="Meiryo UI" panose="020B0604030504040204" pitchFamily="50" charset="-128"/>
                        </a:rPr>
                        <a:t>1</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調査</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アスベスト等</a:t>
                      </a:r>
                      <a:r>
                        <a:rPr kumimoji="1" lang="en-US" altLang="ja-JP" sz="900">
                          <a:latin typeface="Meiryo UI" panose="020B0604030504040204" pitchFamily="50" charset="-128"/>
                          <a:ea typeface="Meiryo UI" panose="020B0604030504040204" pitchFamily="50" charset="-128"/>
                        </a:rPr>
                        <a:t>)</a:t>
                      </a:r>
                      <a:endParaRPr kumimoji="1" lang="ja-JP" altLang="en-US" sz="900">
                        <a:latin typeface="Meiryo UI" panose="020B0604030504040204" pitchFamily="50" charset="-128"/>
                        <a:ea typeface="Meiryo UI" panose="020B0604030504040204" pitchFamily="50" charset="-128"/>
                      </a:endParaRP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53738171"/>
                  </a:ext>
                </a:extLst>
              </a:tr>
              <a:tr h="261007">
                <a:tc>
                  <a:txBody>
                    <a:bodyPr/>
                    <a:lstStyle/>
                    <a:p>
                      <a:pPr algn="ctr"/>
                      <a:r>
                        <a:rPr kumimoji="1" lang="en-US" altLang="ja-JP" sz="900">
                          <a:latin typeface="Meiryo UI" panose="020B0604030504040204" pitchFamily="50" charset="-128"/>
                          <a:ea typeface="Meiryo UI" panose="020B0604030504040204" pitchFamily="50" charset="-128"/>
                        </a:rPr>
                        <a:t>2</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設計</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183939788"/>
                  </a:ext>
                </a:extLst>
              </a:tr>
              <a:tr h="368480">
                <a:tc>
                  <a:txBody>
                    <a:bodyPr/>
                    <a:lstStyle/>
                    <a:p>
                      <a:pPr algn="ctr"/>
                      <a:r>
                        <a:rPr kumimoji="1" lang="en-US" altLang="ja-JP" sz="900">
                          <a:latin typeface="Meiryo UI" panose="020B0604030504040204" pitchFamily="50" charset="-128"/>
                          <a:ea typeface="Meiryo UI" panose="020B0604030504040204" pitchFamily="50" charset="-128"/>
                        </a:rPr>
                        <a:t>3</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確認申請</a:t>
                      </a:r>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見積</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66127260"/>
                  </a:ext>
                </a:extLst>
              </a:tr>
              <a:tr h="669582">
                <a:tc>
                  <a:txBody>
                    <a:bodyPr/>
                    <a:lstStyle/>
                    <a:p>
                      <a:pPr algn="ctr"/>
                      <a:r>
                        <a:rPr kumimoji="1" lang="en-US" altLang="ja-JP" sz="900">
                          <a:latin typeface="Meiryo UI" panose="020B0604030504040204" pitchFamily="50" charset="-128"/>
                          <a:ea typeface="Meiryo UI" panose="020B0604030504040204" pitchFamily="50" charset="-128"/>
                        </a:rPr>
                        <a:t>4</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900">
                          <a:latin typeface="Meiryo UI" panose="020B0604030504040204" pitchFamily="50" charset="-128"/>
                          <a:ea typeface="Meiryo UI" panose="020B0604030504040204" pitchFamily="50" charset="-128"/>
                        </a:rPr>
                        <a:t>施工</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900">
                          <a:latin typeface="Meiryo UI" panose="020B0604030504040204" pitchFamily="50" charset="-128"/>
                          <a:ea typeface="Meiryo UI" panose="020B0604030504040204" pitchFamily="50" charset="-128"/>
                        </a:rPr>
                        <a:t>既存撤去</a:t>
                      </a:r>
                      <a:r>
                        <a:rPr kumimoji="1" lang="en-US" altLang="ja-JP" sz="900">
                          <a:latin typeface="Meiryo UI" panose="020B0604030504040204" pitchFamily="50" charset="-128"/>
                          <a:ea typeface="Meiryo UI" panose="020B0604030504040204" pitchFamily="50" charset="-128"/>
                        </a:rPr>
                        <a:t/>
                      </a:r>
                      <a:br>
                        <a:rPr kumimoji="1" lang="en-US" altLang="ja-JP" sz="900">
                          <a:latin typeface="Meiryo UI" panose="020B0604030504040204" pitchFamily="50" charset="-128"/>
                          <a:ea typeface="Meiryo UI" panose="020B0604030504040204" pitchFamily="50" charset="-128"/>
                        </a:rPr>
                      </a:br>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解体等</a:t>
                      </a:r>
                      <a:r>
                        <a:rPr kumimoji="1" lang="en-US" altLang="ja-JP" sz="900">
                          <a:latin typeface="Meiryo UI" panose="020B0604030504040204" pitchFamily="50" charset="-128"/>
                          <a:ea typeface="Meiryo UI" panose="020B0604030504040204" pitchFamily="50" charset="-128"/>
                        </a:rPr>
                        <a:t>)</a:t>
                      </a:r>
                      <a:endParaRPr kumimoji="1" lang="ja-JP" altLang="en-US" sz="900">
                        <a:latin typeface="Meiryo UI" panose="020B0604030504040204" pitchFamily="50" charset="-128"/>
                        <a:ea typeface="Meiryo UI" panose="020B0604030504040204" pitchFamily="50" charset="-128"/>
                      </a:endParaRPr>
                    </a:p>
                  </a:txBody>
                  <a:tcPr marT="46800"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3886104"/>
                  </a:ext>
                </a:extLst>
              </a:tr>
              <a:tr h="368480">
                <a:tc>
                  <a:txBody>
                    <a:bodyPr/>
                    <a:lstStyle/>
                    <a:p>
                      <a:pPr algn="ctr"/>
                      <a:r>
                        <a:rPr kumimoji="1" lang="en-US" altLang="ja-JP" sz="900">
                          <a:latin typeface="Meiryo UI" panose="020B0604030504040204" pitchFamily="50" charset="-128"/>
                          <a:ea typeface="Meiryo UI" panose="020B0604030504040204" pitchFamily="50" charset="-128"/>
                        </a:rPr>
                        <a:t>5</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900">
                          <a:latin typeface="Meiryo UI" panose="020B0604030504040204" pitchFamily="50" charset="-128"/>
                          <a:ea typeface="Meiryo UI" panose="020B0604030504040204" pitchFamily="50" charset="-128"/>
                        </a:rPr>
                        <a:t>完了実績報告</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a:endParaRPr kumimoji="1" lang="ja-JP" altLang="en-US" sz="1100">
                        <a:latin typeface="+mn-ea"/>
                        <a:ea typeface="+mn-ea"/>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6484113"/>
                  </a:ext>
                </a:extLst>
              </a:tr>
            </a:tbl>
          </a:graphicData>
        </a:graphic>
      </p:graphicFrame>
      <p:sp>
        <p:nvSpPr>
          <p:cNvPr id="3" name="テキスト ボックス 2">
            <a:extLst>
              <a:ext uri="{FF2B5EF4-FFF2-40B4-BE49-F238E27FC236}">
                <a16:creationId xmlns:a16="http://schemas.microsoft.com/office/drawing/2014/main" id="{E3B095F0-D8D7-4F6F-80FB-753089D40EDC}"/>
              </a:ext>
            </a:extLst>
          </p:cNvPr>
          <p:cNvSpPr txBox="1"/>
          <p:nvPr/>
        </p:nvSpPr>
        <p:spPr>
          <a:xfrm>
            <a:off x="246305" y="912183"/>
            <a:ext cx="8648692" cy="430887"/>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a:latin typeface="Meiryo UI" panose="020B0604030504040204" pitchFamily="50" charset="-128"/>
              <a:ea typeface="Meiryo UI" panose="020B0604030504040204" pitchFamily="50" charset="-128"/>
            </a:endParaRPr>
          </a:p>
          <a:p>
            <a:r>
              <a:rPr lang="ja-JP" altLang="en-US" sz="1100" b="1">
                <a:latin typeface="Meiryo UI" panose="020B0604030504040204" pitchFamily="50" charset="-128"/>
                <a:ea typeface="Meiryo UI" panose="020B0604030504040204" pitchFamily="50" charset="-128"/>
              </a:rPr>
              <a:t>項目</a:t>
            </a:r>
            <a:r>
              <a:rPr lang="en-US" altLang="ja-JP" sz="1100" b="1">
                <a:latin typeface="Meiryo UI" panose="020B0604030504040204" pitchFamily="50" charset="-128"/>
                <a:ea typeface="Meiryo UI" panose="020B0604030504040204" pitchFamily="50" charset="-128"/>
              </a:rPr>
              <a:t>4~5</a:t>
            </a:r>
            <a:r>
              <a:rPr lang="ja-JP" altLang="en-US" sz="1100" b="1">
                <a:latin typeface="Meiryo UI" panose="020B0604030504040204" pitchFamily="50" charset="-128"/>
                <a:ea typeface="Meiryo UI" panose="020B0604030504040204" pitchFamily="50" charset="-128"/>
              </a:rPr>
              <a:t>については、補助対象期間内の実施となることが分かるように記入してください。</a:t>
            </a:r>
            <a:endParaRPr lang="en-US" altLang="ja-JP" sz="1100" b="1">
              <a:latin typeface="Meiryo UI" panose="020B0604030504040204" pitchFamily="50" charset="-128"/>
              <a:ea typeface="Meiryo UI" panose="020B0604030504040204" pitchFamily="50" charset="-128"/>
            </a:endParaRPr>
          </a:p>
        </p:txBody>
      </p:sp>
      <p:sp>
        <p:nvSpPr>
          <p:cNvPr id="9" name="スライド番号プレースホルダー 3">
            <a:extLst>
              <a:ext uri="{FF2B5EF4-FFF2-40B4-BE49-F238E27FC236}">
                <a16:creationId xmlns:a16="http://schemas.microsoft.com/office/drawing/2014/main" id="{14562327-A41B-4486-9035-17056D12DF76}"/>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14</a:t>
            </a:fld>
            <a:endParaRPr kumimoji="1" lang="ja-JP" altLang="en-US">
              <a:latin typeface="Meiryo UI" panose="020B0604030504040204" pitchFamily="50" charset="-128"/>
              <a:ea typeface="Meiryo UI" panose="020B0604030504040204" pitchFamily="50" charset="-128"/>
            </a:endParaRPr>
          </a:p>
        </p:txBody>
      </p:sp>
      <p:graphicFrame>
        <p:nvGraphicFramePr>
          <p:cNvPr id="20" name="表 9">
            <a:extLst>
              <a:ext uri="{FF2B5EF4-FFF2-40B4-BE49-F238E27FC236}">
                <a16:creationId xmlns:a16="http://schemas.microsoft.com/office/drawing/2014/main" id="{C6EA9496-A763-40E1-9691-008F50ED98C4}"/>
              </a:ext>
            </a:extLst>
          </p:cNvPr>
          <p:cNvGraphicFramePr>
            <a:graphicFrameLocks noGrp="1"/>
          </p:cNvGraphicFramePr>
          <p:nvPr>
            <p:extLst>
              <p:ext uri="{D42A27DB-BD31-4B8C-83A1-F6EECF244321}">
                <p14:modId xmlns:p14="http://schemas.microsoft.com/office/powerpoint/2010/main" val="3748651625"/>
              </p:ext>
            </p:extLst>
          </p:nvPr>
        </p:nvGraphicFramePr>
        <p:xfrm>
          <a:off x="257175" y="5671720"/>
          <a:ext cx="8637822" cy="741680"/>
        </p:xfrm>
        <a:graphic>
          <a:graphicData uri="http://schemas.openxmlformats.org/drawingml/2006/table">
            <a:tbl>
              <a:tblPr firstRow="1" bandRow="1">
                <a:tableStyleId>{2D5ABB26-0587-4C30-8999-92F81FD0307C}</a:tableStyleId>
              </a:tblPr>
              <a:tblGrid>
                <a:gridCol w="681988">
                  <a:extLst>
                    <a:ext uri="{9D8B030D-6E8A-4147-A177-3AD203B41FA5}">
                      <a16:colId xmlns:a16="http://schemas.microsoft.com/office/drawing/2014/main" val="4059974122"/>
                    </a:ext>
                  </a:extLst>
                </a:gridCol>
                <a:gridCol w="7955834">
                  <a:extLst>
                    <a:ext uri="{9D8B030D-6E8A-4147-A177-3AD203B41FA5}">
                      <a16:colId xmlns:a16="http://schemas.microsoft.com/office/drawing/2014/main" val="3557855340"/>
                    </a:ext>
                  </a:extLst>
                </a:gridCol>
              </a:tblGrid>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1</a:t>
                      </a:r>
                      <a:r>
                        <a:rPr kumimoji="1" lang="ja-JP" altLang="en-US" sz="1100" b="1">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kumimoji="1" lang="ja-JP" altLang="en-US" sz="1100">
                          <a:solidFill>
                            <a:srgbClr val="FF0000"/>
                          </a:solidFill>
                          <a:latin typeface="Meiryo UI" panose="020B0604030504040204" pitchFamily="50" charset="-128"/>
                          <a:ea typeface="Meiryo UI" panose="020B0604030504040204" pitchFamily="50" charset="-128"/>
                        </a:rPr>
                        <a:t>〇〇を撤去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138266"/>
                  </a:ext>
                </a:extLst>
              </a:tr>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2</a:t>
                      </a:r>
                      <a:r>
                        <a:rPr kumimoji="1" lang="ja-JP" altLang="en-US" sz="1100" b="1">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kumimoji="1" lang="ja-JP" altLang="en-US" sz="1100">
                          <a:solidFill>
                            <a:srgbClr val="FF0000"/>
                          </a:solidFill>
                          <a:latin typeface="Meiryo UI" panose="020B0604030504040204" pitchFamily="50" charset="-128"/>
                          <a:ea typeface="Meiryo UI" panose="020B0604030504040204" pitchFamily="50" charset="-128"/>
                        </a:rPr>
                        <a:t>〇〇の整備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9764042"/>
                  </a:ext>
                </a:extLst>
              </a:tr>
            </a:tbl>
          </a:graphicData>
        </a:graphic>
      </p:graphicFrame>
      <p:sp>
        <p:nvSpPr>
          <p:cNvPr id="21" name="テキスト ボックス 20">
            <a:extLst>
              <a:ext uri="{FF2B5EF4-FFF2-40B4-BE49-F238E27FC236}">
                <a16:creationId xmlns:a16="http://schemas.microsoft.com/office/drawing/2014/main" id="{BF8E7FB2-0292-44AC-9CD1-36EE4C6E294E}"/>
              </a:ext>
            </a:extLst>
          </p:cNvPr>
          <p:cNvSpPr txBox="1"/>
          <p:nvPr/>
        </p:nvSpPr>
        <p:spPr>
          <a:xfrm>
            <a:off x="257175" y="5196286"/>
            <a:ext cx="8637822" cy="430887"/>
          </a:xfrm>
          <a:prstGeom prst="rect">
            <a:avLst/>
          </a:prstGeom>
          <a:noFill/>
        </p:spPr>
        <p:txBody>
          <a:bodyPr wrap="square">
            <a:spAutoFit/>
          </a:bodyPr>
          <a:lstStyle/>
          <a:p>
            <a:r>
              <a:rPr lang="ja-JP" altLang="en-US" sz="1100" b="1">
                <a:latin typeface="Meiryo UI" panose="020B0604030504040204" pitchFamily="50" charset="-128"/>
                <a:ea typeface="Meiryo UI" panose="020B0604030504040204" pitchFamily="50" charset="-128"/>
              </a:rPr>
              <a:t>複数年度にわたる事業を計画しており、工事が第</a:t>
            </a:r>
            <a:r>
              <a:rPr lang="en-US" altLang="ja-JP" sz="1100" b="1">
                <a:latin typeface="Meiryo UI" panose="020B0604030504040204" pitchFamily="50" charset="-128"/>
                <a:ea typeface="Meiryo UI" panose="020B0604030504040204" pitchFamily="50" charset="-128"/>
              </a:rPr>
              <a:t>1</a:t>
            </a:r>
            <a:r>
              <a:rPr lang="ja-JP" altLang="en-US" sz="1100" b="1">
                <a:latin typeface="Meiryo UI" panose="020B0604030504040204" pitchFamily="50" charset="-128"/>
                <a:ea typeface="Meiryo UI" panose="020B0604030504040204" pitchFamily="50" charset="-128"/>
              </a:rPr>
              <a:t>期・第</a:t>
            </a:r>
            <a:r>
              <a:rPr lang="en-US" altLang="ja-JP" sz="1100" b="1">
                <a:latin typeface="Meiryo UI" panose="020B0604030504040204" pitchFamily="50" charset="-128"/>
                <a:ea typeface="Meiryo UI" panose="020B0604030504040204" pitchFamily="50" charset="-128"/>
              </a:rPr>
              <a:t>2</a:t>
            </a:r>
            <a:r>
              <a:rPr lang="ja-JP" altLang="en-US" sz="1100" b="1">
                <a:latin typeface="Meiryo UI" panose="020B0604030504040204" pitchFamily="50" charset="-128"/>
                <a:ea typeface="Meiryo UI" panose="020B0604030504040204" pitchFamily="50" charset="-128"/>
              </a:rPr>
              <a:t>期にまたがる場合はそれぞれの期間で実施する事業の概要を記載してください。</a:t>
            </a:r>
            <a:endParaRPr lang="en-US" altLang="ja-JP" sz="1100" b="1">
              <a:latin typeface="Meiryo UI" panose="020B0604030504040204" pitchFamily="50" charset="-128"/>
              <a:ea typeface="Meiryo UI" panose="020B0604030504040204" pitchFamily="50" charset="-128"/>
            </a:endParaRPr>
          </a:p>
          <a:p>
            <a:r>
              <a:rPr lang="en-US" altLang="ja-JP" sz="1100" b="1">
                <a:latin typeface="Meiryo UI" panose="020B0604030504040204" pitchFamily="50" charset="-128"/>
                <a:ea typeface="Meiryo UI" panose="020B0604030504040204" pitchFamily="50" charset="-128"/>
              </a:rPr>
              <a:t>※</a:t>
            </a:r>
            <a:r>
              <a:rPr lang="ja-JP" altLang="en-US" sz="1100" b="1">
                <a:latin typeface="Meiryo UI" panose="020B0604030504040204" pitchFamily="50" charset="-128"/>
                <a:ea typeface="Meiryo UI" panose="020B0604030504040204" pitchFamily="50" charset="-128"/>
              </a:rPr>
              <a:t>対象者のみ記入</a:t>
            </a:r>
          </a:p>
        </p:txBody>
      </p:sp>
      <p:sp>
        <p:nvSpPr>
          <p:cNvPr id="7" name="矢印: 五方向 6">
            <a:extLst>
              <a:ext uri="{FF2B5EF4-FFF2-40B4-BE49-F238E27FC236}">
                <a16:creationId xmlns:a16="http://schemas.microsoft.com/office/drawing/2014/main" id="{FE2AAB46-2FC7-4825-8F50-272CAC3EC840}"/>
              </a:ext>
            </a:extLst>
          </p:cNvPr>
          <p:cNvSpPr/>
          <p:nvPr/>
        </p:nvSpPr>
        <p:spPr>
          <a:xfrm>
            <a:off x="1160555" y="3091136"/>
            <a:ext cx="960453"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8" name="矢印: 五方向 7">
            <a:extLst>
              <a:ext uri="{FF2B5EF4-FFF2-40B4-BE49-F238E27FC236}">
                <a16:creationId xmlns:a16="http://schemas.microsoft.com/office/drawing/2014/main" id="{85B7D785-52B2-4543-9627-163EFDEB230F}"/>
              </a:ext>
            </a:extLst>
          </p:cNvPr>
          <p:cNvSpPr/>
          <p:nvPr/>
        </p:nvSpPr>
        <p:spPr>
          <a:xfrm>
            <a:off x="1507072" y="3520148"/>
            <a:ext cx="960453"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0" name="矢印: 五方向 9">
            <a:extLst>
              <a:ext uri="{FF2B5EF4-FFF2-40B4-BE49-F238E27FC236}">
                <a16:creationId xmlns:a16="http://schemas.microsoft.com/office/drawing/2014/main" id="{33433373-3BBB-416A-9D97-4B299F8C41E8}"/>
              </a:ext>
            </a:extLst>
          </p:cNvPr>
          <p:cNvSpPr/>
          <p:nvPr/>
        </p:nvSpPr>
        <p:spPr>
          <a:xfrm>
            <a:off x="2161200" y="4389735"/>
            <a:ext cx="1527293"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1" name="矢印: 五方向 10">
            <a:extLst>
              <a:ext uri="{FF2B5EF4-FFF2-40B4-BE49-F238E27FC236}">
                <a16:creationId xmlns:a16="http://schemas.microsoft.com/office/drawing/2014/main" id="{F743EC8B-0E8B-4364-ACEB-6AF43B56C3FA}"/>
              </a:ext>
            </a:extLst>
          </p:cNvPr>
          <p:cNvSpPr/>
          <p:nvPr/>
        </p:nvSpPr>
        <p:spPr>
          <a:xfrm>
            <a:off x="1507072" y="3852948"/>
            <a:ext cx="984583"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2" name="矢印: 五方向 11">
            <a:extLst>
              <a:ext uri="{FF2B5EF4-FFF2-40B4-BE49-F238E27FC236}">
                <a16:creationId xmlns:a16="http://schemas.microsoft.com/office/drawing/2014/main" id="{12ED401E-17FC-40E0-B044-48C4735480B6}"/>
              </a:ext>
            </a:extLst>
          </p:cNvPr>
          <p:cNvSpPr/>
          <p:nvPr/>
        </p:nvSpPr>
        <p:spPr>
          <a:xfrm>
            <a:off x="3688493" y="4905364"/>
            <a:ext cx="883507"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a:latin typeface="Meiryo UI" panose="020B0604030504040204" pitchFamily="50" charset="-128"/>
              <a:ea typeface="Meiryo UI" panose="020B0604030504040204" pitchFamily="50" charset="-128"/>
            </a:endParaRPr>
          </a:p>
        </p:txBody>
      </p:sp>
      <p:sp>
        <p:nvSpPr>
          <p:cNvPr id="13" name="Rectangle 15">
            <a:extLst>
              <a:ext uri="{FF2B5EF4-FFF2-40B4-BE49-F238E27FC236}">
                <a16:creationId xmlns:a16="http://schemas.microsoft.com/office/drawing/2014/main" id="{76BA5CCD-2C13-4059-AE38-BCA3C4D2D6E4}"/>
              </a:ext>
            </a:extLst>
          </p:cNvPr>
          <p:cNvSpPr/>
          <p:nvPr/>
        </p:nvSpPr>
        <p:spPr>
          <a:xfrm>
            <a:off x="7164548" y="149289"/>
            <a:ext cx="1730449" cy="1149234"/>
          </a:xfrm>
          <a:prstGeom prst="rect">
            <a:avLst/>
          </a:prstGeom>
          <a:solidFill>
            <a:srgbClr val="D6D6E8"/>
          </a:solidFill>
          <a:ln w="28575">
            <a:solidFill>
              <a:srgbClr val="002060"/>
            </a:solidFill>
          </a:ln>
        </p:spPr>
        <p:txBody>
          <a:bodyPr vertOverflow="overflow" horzOverflow="overflow" wrap="square" tIns="36000" bIns="36000" rtlCol="0" anchor="ctr">
            <a:noAutofit/>
          </a:bodyPr>
          <a:lstStyle/>
          <a:p>
            <a:pPr marL="171450" marR="0" lvl="0" indent="-171450" algn="l" defTabSz="914400" rtl="0" eaLnBrk="1" fontAlgn="base" latinLnBrk="0" hangingPunct="1">
              <a:lnSpc>
                <a:spcPct val="130000"/>
              </a:lnSpc>
              <a:spcBef>
                <a:spcPct val="0"/>
              </a:spcBef>
              <a:spcAft>
                <a:spcPct val="0"/>
              </a:spcAft>
              <a:buClrTx/>
              <a:buSzTx/>
              <a:buFont typeface="Wingdings" panose="05000000000000000000" pitchFamily="2" charset="2"/>
              <a:buChar char="ü"/>
              <a:tabLst/>
              <a:defRPr/>
            </a:pPr>
            <a:r>
              <a:rPr kumimoji="1" lang="ja-JP" altLang="en-US" sz="1050">
                <a:solidFill>
                  <a:srgbClr val="000000"/>
                </a:solidFill>
                <a:latin typeface="Meiryo UI" panose="020B0604030504040204" pitchFamily="50" charset="-128"/>
                <a:ea typeface="Meiryo UI" panose="020B0604030504040204" pitchFamily="50" charset="-128"/>
                <a:cs typeface="メイリオ"/>
              </a:rPr>
              <a:t>計画申請時にわかる範囲で記載してください（詳細なスケジュールは添付資料にてご提出ください）</a:t>
            </a:r>
            <a:endParaRPr kumimoji="1" lang="en-US" altLang="ja-JP" sz="1050">
              <a:solidFill>
                <a:srgbClr val="000000"/>
              </a:solidFill>
              <a:latin typeface="Meiryo UI" panose="020B0604030504040204" pitchFamily="50" charset="-128"/>
              <a:ea typeface="Meiryo UI" panose="020B0604030504040204" pitchFamily="50" charset="-128"/>
              <a:cs typeface="メイリオ"/>
            </a:endParaRPr>
          </a:p>
        </p:txBody>
      </p:sp>
      <p:sp>
        <p:nvSpPr>
          <p:cNvPr id="14" name="矢印: 五方向 13">
            <a:extLst>
              <a:ext uri="{FF2B5EF4-FFF2-40B4-BE49-F238E27FC236}">
                <a16:creationId xmlns:a16="http://schemas.microsoft.com/office/drawing/2014/main" id="{D13C68D2-DA84-4D4B-9DEC-DC64FA98E1D6}"/>
              </a:ext>
            </a:extLst>
          </p:cNvPr>
          <p:cNvSpPr/>
          <p:nvPr/>
        </p:nvSpPr>
        <p:spPr>
          <a:xfrm>
            <a:off x="5528098" y="4374838"/>
            <a:ext cx="1527293"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5" name="矢印: 五方向 14">
            <a:extLst>
              <a:ext uri="{FF2B5EF4-FFF2-40B4-BE49-F238E27FC236}">
                <a16:creationId xmlns:a16="http://schemas.microsoft.com/office/drawing/2014/main" id="{AD9F6C12-7273-4F04-B229-DC3A72068889}"/>
              </a:ext>
            </a:extLst>
          </p:cNvPr>
          <p:cNvSpPr/>
          <p:nvPr/>
        </p:nvSpPr>
        <p:spPr>
          <a:xfrm>
            <a:off x="7055391" y="4890467"/>
            <a:ext cx="883507"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29288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E1F40-DFCD-4EE7-933A-5EE170CFED21}"/>
              </a:ext>
            </a:extLst>
          </p:cNvPr>
          <p:cNvSpPr>
            <a:spLocks noGrp="1"/>
          </p:cNvSpPr>
          <p:nvPr>
            <p:ph type="title"/>
          </p:nvPr>
        </p:nvSpPr>
        <p:spPr/>
        <p:txBody>
          <a:bodyPr/>
          <a:lstStyle/>
          <a:p>
            <a:r>
              <a:rPr kumimoji="1" lang="ja-JP" altLang="en-US"/>
              <a:t>③‘廃屋の撤去＋再建（宿泊施設のみ）</a:t>
            </a:r>
          </a:p>
        </p:txBody>
      </p:sp>
    </p:spTree>
    <p:extLst>
      <p:ext uri="{BB962C8B-B14F-4D97-AF65-F5344CB8AC3E}">
        <p14:creationId xmlns:p14="http://schemas.microsoft.com/office/powerpoint/2010/main" val="12725853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0DB3F1B3-D3BA-4B53-903A-7073D62E6E5A}"/>
              </a:ext>
            </a:extLst>
          </p:cNvPr>
          <p:cNvGraphicFramePr>
            <a:graphicFrameLocks noGrp="1"/>
          </p:cNvGraphicFramePr>
          <p:nvPr>
            <p:extLst>
              <p:ext uri="{D42A27DB-BD31-4B8C-83A1-F6EECF244321}">
                <p14:modId xmlns:p14="http://schemas.microsoft.com/office/powerpoint/2010/main" val="2517255376"/>
              </p:ext>
            </p:extLst>
          </p:nvPr>
        </p:nvGraphicFramePr>
        <p:xfrm>
          <a:off x="298291" y="880817"/>
          <a:ext cx="8547417" cy="5704708"/>
        </p:xfrm>
        <a:graphic>
          <a:graphicData uri="http://schemas.openxmlformats.org/drawingml/2006/table">
            <a:tbl>
              <a:tblPr>
                <a:tableStyleId>{5C22544A-7EE6-4342-B048-85BDC9FD1C3A}</a:tableStyleId>
              </a:tblPr>
              <a:tblGrid>
                <a:gridCol w="745073">
                  <a:extLst>
                    <a:ext uri="{9D8B030D-6E8A-4147-A177-3AD203B41FA5}">
                      <a16:colId xmlns:a16="http://schemas.microsoft.com/office/drawing/2014/main" val="3380646358"/>
                    </a:ext>
                  </a:extLst>
                </a:gridCol>
                <a:gridCol w="589097">
                  <a:extLst>
                    <a:ext uri="{9D8B030D-6E8A-4147-A177-3AD203B41FA5}">
                      <a16:colId xmlns:a16="http://schemas.microsoft.com/office/drawing/2014/main" val="3852992254"/>
                    </a:ext>
                  </a:extLst>
                </a:gridCol>
                <a:gridCol w="1178194">
                  <a:extLst>
                    <a:ext uri="{9D8B030D-6E8A-4147-A177-3AD203B41FA5}">
                      <a16:colId xmlns:a16="http://schemas.microsoft.com/office/drawing/2014/main" val="44779126"/>
                    </a:ext>
                  </a:extLst>
                </a:gridCol>
                <a:gridCol w="598515">
                  <a:extLst>
                    <a:ext uri="{9D8B030D-6E8A-4147-A177-3AD203B41FA5}">
                      <a16:colId xmlns:a16="http://schemas.microsoft.com/office/drawing/2014/main" val="762395761"/>
                    </a:ext>
                  </a:extLst>
                </a:gridCol>
                <a:gridCol w="1168776">
                  <a:extLst>
                    <a:ext uri="{9D8B030D-6E8A-4147-A177-3AD203B41FA5}">
                      <a16:colId xmlns:a16="http://schemas.microsoft.com/office/drawing/2014/main" val="1354607215"/>
                    </a:ext>
                  </a:extLst>
                </a:gridCol>
                <a:gridCol w="4267762">
                  <a:extLst>
                    <a:ext uri="{9D8B030D-6E8A-4147-A177-3AD203B41FA5}">
                      <a16:colId xmlns:a16="http://schemas.microsoft.com/office/drawing/2014/main" val="1988428256"/>
                    </a:ext>
                  </a:extLst>
                </a:gridCol>
              </a:tblGrid>
              <a:tr h="220757">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事業者名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〇〇株式会社</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bg1"/>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rgbClr val="FF0000"/>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2">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4143152"/>
                  </a:ext>
                </a:extLst>
              </a:tr>
              <a:tr h="220757">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施設名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〇〇ホテル</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63466144"/>
                  </a:ext>
                </a:extLst>
              </a:tr>
              <a:tr h="220757">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所在地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○○県○○市</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51133763"/>
                  </a:ext>
                </a:extLst>
              </a:tr>
              <a:tr h="284220">
                <a:tc rowSpan="4">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事業概要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総事業費</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ja-JP" altLang="en-US" sz="900" u="none" strike="noStrike">
                          <a:solidFill>
                            <a:srgbClr val="FF0000"/>
                          </a:solidFill>
                          <a:effectLst/>
                          <a:latin typeface="Meiryo UI" panose="020B0604030504040204" pitchFamily="50" charset="-128"/>
                          <a:ea typeface="Meiryo UI" panose="020B0604030504040204" pitchFamily="50" charset="-128"/>
                        </a:rPr>
                        <a:t>〇〇千円（税別）</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補助金</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申請額</a:t>
                      </a:r>
                    </a:p>
                  </a:txBody>
                  <a:tcPr marL="10800" marR="108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〇〇千円（税別）</a:t>
                      </a: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807486"/>
                  </a:ext>
                </a:extLst>
              </a:tr>
              <a:tr h="284220">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R5</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u="none" strike="noStrike">
                          <a:solidFill>
                            <a:srgbClr val="FF0000"/>
                          </a:solidFill>
                          <a:effectLst/>
                          <a:latin typeface="Meiryo UI" panose="020B0604030504040204" pitchFamily="50" charset="-128"/>
                          <a:ea typeface="Meiryo UI" panose="020B0604030504040204" pitchFamily="50" charset="-128"/>
                        </a:rPr>
                        <a:t>〇〇千円（税別）</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R5</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R5</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R5</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1875393"/>
                  </a:ext>
                </a:extLst>
              </a:tr>
              <a:tr h="284220">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900" b="0" i="0" u="none" strike="noStrike">
                          <a:solidFill>
                            <a:srgbClr val="000000"/>
                          </a:solidFill>
                          <a:effectLst/>
                          <a:latin typeface="Meiryo UI" panose="020B0604030504040204" pitchFamily="50" charset="-128"/>
                          <a:ea typeface="Meiryo UI" panose="020B0604030504040204" pitchFamily="50" charset="-128"/>
                        </a:rPr>
                        <a:t>R6</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u="none" strike="noStrike">
                          <a:solidFill>
                            <a:srgbClr val="FF0000"/>
                          </a:solidFill>
                          <a:effectLst/>
                          <a:latin typeface="Meiryo UI" panose="020B0604030504040204" pitchFamily="50" charset="-128"/>
                          <a:ea typeface="Meiryo UI" panose="020B0604030504040204" pitchFamily="50" charset="-128"/>
                        </a:rPr>
                        <a:t>〇〇千円（税別）</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R6</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r>
                        <a:rPr lang="en-US" altLang="ja-JP" sz="900" b="0" i="0" u="none" strike="noStrike">
                          <a:solidFill>
                            <a:schemeClr val="tx1"/>
                          </a:solidFill>
                          <a:effectLst/>
                          <a:latin typeface="Meiryo UI" panose="020B0604030504040204" pitchFamily="50" charset="-128"/>
                          <a:ea typeface="Meiryo UI" panose="020B0604030504040204" pitchFamily="50" charset="-128"/>
                        </a:rPr>
                        <a:t/>
                      </a:r>
                      <a:br>
                        <a:rPr lang="en-US" altLang="ja-JP" sz="900" b="0" i="0" u="none" strike="noStrike">
                          <a:solidFill>
                            <a:schemeClr val="tx1"/>
                          </a:solidFill>
                          <a:effectLst/>
                          <a:latin typeface="Meiryo UI" panose="020B0604030504040204" pitchFamily="50" charset="-128"/>
                          <a:ea typeface="Meiryo UI" panose="020B0604030504040204" pitchFamily="50" charset="-128"/>
                        </a:rPr>
                      </a:b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noFill/>
                      <a:prstDash val="sysDot"/>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R6</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R6</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noFill/>
                      <a:prstDash val="sysDot"/>
                      <a:round/>
                      <a:headEnd type="none" w="med" len="med"/>
                      <a:tailEnd type="none" w="med" len="med"/>
                    </a:lnTlToBr>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4332370"/>
                  </a:ext>
                </a:extLst>
              </a:tr>
              <a:tr h="284220">
                <a:tc vMerge="1">
                  <a:txBody>
                    <a:bodyPr/>
                    <a:lstStyle/>
                    <a:p>
                      <a:pPr algn="ctr" fontAlgn="ctr"/>
                      <a:endParaRPr lang="ja-JP"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部屋数</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〇〇室</a:t>
                      </a: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補助率</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（再建</a:t>
                      </a:r>
                      <a:r>
                        <a:rPr lang="en-US" altLang="ja-JP" sz="900" b="0" i="0" u="none" strike="noStrike">
                          <a:solidFill>
                            <a:schemeClr val="tx1"/>
                          </a:solidFill>
                          <a:effectLst/>
                          <a:latin typeface="Meiryo UI" panose="020B0604030504040204" pitchFamily="50" charset="-128"/>
                          <a:ea typeface="Meiryo UI" panose="020B0604030504040204" pitchFamily="50" charset="-128"/>
                        </a:rPr>
                        <a:t>)</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a:txBody>
                    <a:bodyPr/>
                    <a:lstStyle/>
                    <a:p>
                      <a:pPr algn="l" fontAlgn="ctr"/>
                      <a:r>
                        <a:rPr lang="en-US" altLang="ja-JP" sz="900" b="0" i="0" u="none" strike="noStrike">
                          <a:solidFill>
                            <a:srgbClr val="FF0000"/>
                          </a:solidFill>
                          <a:effectLst/>
                          <a:latin typeface="Meiryo UI" panose="020B0604030504040204" pitchFamily="50" charset="-128"/>
                          <a:ea typeface="Meiryo UI" panose="020B0604030504040204" pitchFamily="50" charset="-128"/>
                        </a:rPr>
                        <a:t>1/2</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vMerge="1">
                  <a:txBody>
                    <a:bodyPr/>
                    <a:lstStyle/>
                    <a:p>
                      <a:endParaRPr kumimoji="1" lang="ja-JP" altLang="en-US"/>
                    </a:p>
                  </a:txBody>
                  <a:tcPr/>
                </a:tc>
                <a:extLst>
                  <a:ext uri="{0D108BD9-81ED-4DB2-BD59-A6C34878D82A}">
                    <a16:rowId xmlns:a16="http://schemas.microsoft.com/office/drawing/2014/main" val="308990605"/>
                  </a:ext>
                </a:extLst>
              </a:tr>
              <a:tr h="855555">
                <a:tc rowSpan="4">
                  <a:txBody>
                    <a:bodyPr/>
                    <a:lstStyle/>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事業詳細</a:t>
                      </a:r>
                      <a:endParaRPr lang="zh-CN"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地域計画との関係</a:t>
                      </a:r>
                      <a:r>
                        <a:rPr lang="en-US" altLang="ja-JP" sz="900" b="0" i="0" u="none" strike="noStrike">
                          <a:solidFill>
                            <a:srgbClr val="000000"/>
                          </a:solidFill>
                          <a:effectLst/>
                          <a:latin typeface="Meiryo UI" panose="020B0604030504040204" pitchFamily="50" charset="-128"/>
                          <a:ea typeface="Meiryo UI" panose="020B0604030504040204" pitchFamily="50" charset="-128"/>
                        </a:rPr>
                        <a:t/>
                      </a:r>
                      <a:br>
                        <a:rPr lang="en-US" altLang="ja-JP" sz="900" b="0" i="0" u="none" strike="noStrike">
                          <a:solidFill>
                            <a:srgbClr val="000000"/>
                          </a:solidFill>
                          <a:effectLst/>
                          <a:latin typeface="Meiryo UI" panose="020B0604030504040204" pitchFamily="50" charset="-128"/>
                          <a:ea typeface="Meiryo UI" panose="020B0604030504040204" pitchFamily="50" charset="-128"/>
                        </a:rPr>
                      </a:b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r>
                        <a:rPr lang="ja-JP" altLang="en-US" sz="900" b="0" i="0" u="none" strike="noStrike">
                          <a:solidFill>
                            <a:srgbClr val="000000"/>
                          </a:solidFill>
                          <a:effectLst/>
                          <a:latin typeface="Meiryo UI" panose="020B0604030504040204" pitchFamily="50" charset="-128"/>
                          <a:ea typeface="Meiryo UI" panose="020B0604030504040204" pitchFamily="50" charset="-128"/>
                        </a:rPr>
                        <a:t>一貫性</a:t>
                      </a: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0" indent="0" algn="l" fontAlgn="ctr">
                        <a:buFont typeface="Arial" panose="020B0604020202020204" pitchFamily="34" charset="0"/>
                        <a:buNone/>
                      </a:pPr>
                      <a:r>
                        <a:rPr kumimoji="1" lang="en-US" altLang="ja-JP" sz="900" i="0">
                          <a:solidFill>
                            <a:srgbClr val="FF0000"/>
                          </a:solidFill>
                          <a:latin typeface="Meiryo UI" panose="020B0604030504040204" pitchFamily="50" charset="-128"/>
                          <a:ea typeface="Meiryo UI" panose="020B0604030504040204" pitchFamily="50" charset="-128"/>
                        </a:rPr>
                        <a:t>※</a:t>
                      </a:r>
                      <a:r>
                        <a:rPr kumimoji="1" lang="ja-JP" altLang="en-US" sz="900" i="0">
                          <a:solidFill>
                            <a:srgbClr val="FF0000"/>
                          </a:solidFill>
                          <a:latin typeface="Meiryo UI" panose="020B0604030504040204" pitchFamily="50" charset="-128"/>
                          <a:ea typeface="Meiryo UI" panose="020B0604030504040204" pitchFamily="50" charset="-128"/>
                        </a:rPr>
                        <a:t>事業全体における地域のビジョン・コンセプト・ターゲットとの整合性について記載</a:t>
                      </a:r>
                      <a:endParaRPr kumimoji="1" lang="en-US" altLang="ja-JP" sz="900" i="0">
                        <a:solidFill>
                          <a:srgbClr val="FF0000"/>
                        </a:solidFill>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kumimoji="1" lang="ja-JP" altLang="en-US" sz="900" i="0">
                          <a:solidFill>
                            <a:srgbClr val="FF0000"/>
                          </a:solidFill>
                          <a:latin typeface="Meiryo UI" panose="020B0604030504040204" pitchFamily="50" charset="-128"/>
                          <a:ea typeface="Meiryo UI" panose="020B0604030504040204" pitchFamily="50" charset="-128"/>
                        </a:rPr>
                        <a:t>地域計画で定めた〇〇を達成するための改修事業である</a:t>
                      </a:r>
                      <a:endParaRPr kumimoji="1" lang="en-US" altLang="ja-JP" sz="900" i="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pPr algn="l"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0032378"/>
                  </a:ext>
                </a:extLst>
              </a:tr>
              <a:tr h="855555">
                <a:tc vMerge="1">
                  <a:txBody>
                    <a:bodyPr/>
                    <a:lstStyle/>
                    <a:p>
                      <a:endParaRPr kumimoji="1" lang="ja-JP" altLang="en-US"/>
                    </a:p>
                  </a:txBody>
                  <a:tcPr/>
                </a:tc>
                <a:tc>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主要な</a:t>
                      </a:r>
                      <a:r>
                        <a:rPr lang="en-US" altLang="ja-JP" sz="900" b="0" i="0" u="none" strike="noStrike">
                          <a:solidFill>
                            <a:srgbClr val="000000"/>
                          </a:solidFill>
                          <a:effectLst/>
                          <a:latin typeface="Meiryo UI" panose="020B0604030504040204" pitchFamily="50" charset="-128"/>
                          <a:ea typeface="Meiryo UI" panose="020B0604030504040204" pitchFamily="50" charset="-128"/>
                        </a:rPr>
                        <a:t/>
                      </a:r>
                      <a:br>
                        <a:rPr lang="en-US" altLang="ja-JP" sz="900" b="0" i="0" u="none" strike="noStrike">
                          <a:solidFill>
                            <a:srgbClr val="000000"/>
                          </a:solidFill>
                          <a:effectLst/>
                          <a:latin typeface="Meiryo UI" panose="020B0604030504040204" pitchFamily="50" charset="-128"/>
                          <a:ea typeface="Meiryo UI" panose="020B0604030504040204" pitchFamily="50" charset="-128"/>
                        </a:rPr>
                      </a:br>
                      <a:r>
                        <a:rPr lang="ja-JP" altLang="en-US" sz="900" b="0" i="0" u="none" strike="noStrike">
                          <a:solidFill>
                            <a:srgbClr val="000000"/>
                          </a:solidFill>
                          <a:effectLst/>
                          <a:latin typeface="Meiryo UI" panose="020B0604030504040204" pitchFamily="50" charset="-128"/>
                          <a:ea typeface="Meiryo UI" panose="020B0604030504040204" pitchFamily="50" charset="-128"/>
                        </a:rPr>
                        <a:t>改修工事</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何をどうする改修であるかを明記（下記例）</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a:lnSpc>
                          <a:spcPct val="100000"/>
                        </a:lnSpc>
                        <a:buFontTx/>
                        <a:buNone/>
                      </a:pP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複数事業がある場合については</a:t>
                      </a:r>
                      <a:r>
                        <a:rPr lang="en-US" altLang="ja-JP" sz="900" b="0" i="0" u="none" strike="noStrike">
                          <a:solidFill>
                            <a:srgbClr val="FF0000"/>
                          </a:solidFill>
                          <a:effectLst/>
                          <a:latin typeface="Meiryo UI" panose="020B0604030504040204" pitchFamily="50" charset="-128"/>
                          <a:ea typeface="Meiryo UI" panose="020B0604030504040204" pitchFamily="50" charset="-128"/>
                        </a:rPr>
                        <a:t>2</a:t>
                      </a:r>
                      <a:r>
                        <a:rPr lang="ja-JP" altLang="en-US" sz="900" b="0" i="0" u="none" strike="noStrike">
                          <a:solidFill>
                            <a:srgbClr val="FF0000"/>
                          </a:solidFill>
                          <a:effectLst/>
                          <a:latin typeface="Meiryo UI" panose="020B0604030504040204" pitchFamily="50" charset="-128"/>
                          <a:ea typeface="Meiryo UI" panose="020B0604030504040204" pitchFamily="50" charset="-128"/>
                        </a:rPr>
                        <a:t>ページ目以降に記載</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〇〇のための廃屋撤去</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a:lnSpc>
                          <a:spcPct val="100000"/>
                        </a:lnSpc>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（ターゲット）のため、〇〇をｘｘとするような改修</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03552158"/>
                  </a:ext>
                </a:extLst>
              </a:tr>
              <a:tr h="855555">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地域へ</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もたらされる効果の提示</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0" indent="0" algn="l" fontAlgn="ctr">
                        <a:buFont typeface="Arial" panose="020B0604020202020204" pitchFamily="34" charset="0"/>
                        <a:buNone/>
                      </a:pP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改修工事による跡地活用による効果や地域裨益性を明示（下記例）</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900" b="0" i="0" u="none" strike="noStrike">
                          <a:solidFill>
                            <a:srgbClr val="FF0000"/>
                          </a:solidFill>
                          <a:effectLst/>
                          <a:latin typeface="Meiryo UI" panose="020B0604030504040204" pitchFamily="50" charset="-128"/>
                          <a:ea typeface="Meiryo UI" panose="020B0604030504040204" pitchFamily="50" charset="-128"/>
                        </a:rPr>
                        <a:t>廃屋となってしまった〇〇を撤去し、再建</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〇〇を実施することで地域での消費額の向上</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Ｘｘの回遊性の向上に寄与</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〇ｘに取り組むことにより、地域再訪の促進に寄与</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43653252"/>
                  </a:ext>
                </a:extLst>
              </a:tr>
              <a:tr h="855555">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施設の</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高付加</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価値化</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ポイント</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l" fontAlgn="ctr"/>
                      <a:r>
                        <a:rPr kumimoji="1" lang="en-US" altLang="ja-JP" sz="900" b="0" i="0" u="none" strike="noStrike">
                          <a:solidFill>
                            <a:srgbClr val="FF0000"/>
                          </a:solidFill>
                          <a:effectLst/>
                          <a:latin typeface="Meiryo UI" panose="020B0604030504040204" pitchFamily="50" charset="-128"/>
                          <a:ea typeface="Meiryo UI" panose="020B0604030504040204" pitchFamily="50" charset="-128"/>
                        </a:rPr>
                        <a:t>※</a:t>
                      </a:r>
                      <a:r>
                        <a:rPr kumimoji="1" lang="ja-JP" altLang="en-US" sz="900" b="0" i="0" u="none" strike="noStrike">
                          <a:solidFill>
                            <a:srgbClr val="FF0000"/>
                          </a:solidFill>
                          <a:effectLst/>
                          <a:latin typeface="Meiryo UI" panose="020B0604030504040204" pitchFamily="50" charset="-128"/>
                          <a:ea typeface="Meiryo UI" panose="020B0604030504040204" pitchFamily="50" charset="-128"/>
                        </a:rPr>
                        <a:t>この事業を実施することによって、改修前と比べてどのように収益力が向上するかを明記（下記例）</a:t>
                      </a:r>
                      <a:endParaRPr kumimoji="1"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〇〇によって（ターゲット）の満足感が高まることで、ｘｘとなり、収益力が向上する</a:t>
                      </a: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7522876"/>
                  </a:ext>
                </a:extLst>
              </a:tr>
              <a:tr h="483337">
                <a:tc>
                  <a:txBody>
                    <a:bodyPr/>
                    <a:lstStyle/>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経営ガイド</a:t>
                      </a:r>
                      <a:endParaRPr lang="en-US" altLang="ja-JP" sz="1000" u="none" strike="noStrike">
                        <a:solidFill>
                          <a:schemeClr val="bg1"/>
                        </a:solidFill>
                        <a:effectLst/>
                        <a:latin typeface="Meiryo UI" panose="020B0604030504040204" pitchFamily="50" charset="-128"/>
                        <a:ea typeface="Meiryo UI" panose="020B0604030504040204" pitchFamily="50" charset="-128"/>
                      </a:endParaRPr>
                    </a:p>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ラインの</a:t>
                      </a:r>
                      <a:endParaRPr lang="en-US" altLang="ja-JP" sz="1000" u="none" strike="noStrike">
                        <a:solidFill>
                          <a:schemeClr val="bg1"/>
                        </a:solidFill>
                        <a:effectLst/>
                        <a:latin typeface="Meiryo UI" panose="020B0604030504040204" pitchFamily="50" charset="-128"/>
                        <a:ea typeface="Meiryo UI" panose="020B0604030504040204" pitchFamily="50" charset="-128"/>
                      </a:endParaRPr>
                    </a:p>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登録有無</a:t>
                      </a:r>
                      <a:endParaRPr lang="ja-JP"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登録番号</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l" fontAlgn="ct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9178599"/>
                  </a:ext>
                </a:extLst>
              </a:tr>
            </a:tbl>
          </a:graphicData>
        </a:graphic>
      </p:graphicFrame>
      <p:sp>
        <p:nvSpPr>
          <p:cNvPr id="3" name="スライド番号プレースホルダー 3">
            <a:extLst>
              <a:ext uri="{FF2B5EF4-FFF2-40B4-BE49-F238E27FC236}">
                <a16:creationId xmlns:a16="http://schemas.microsoft.com/office/drawing/2014/main" id="{9482ADF7-DA96-406E-B926-CDB213A18DA0}"/>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16</a:t>
            </a:fld>
            <a:endParaRPr kumimoji="1" lang="ja-JP" altLang="en-US">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E8B49232-E862-4519-83D2-6D7EB2B685B4}"/>
              </a:ext>
            </a:extLst>
          </p:cNvPr>
          <p:cNvSpPr/>
          <p:nvPr/>
        </p:nvSpPr>
        <p:spPr>
          <a:xfrm>
            <a:off x="4783910" y="1469542"/>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代表的な改修対象の現状写真</a:t>
            </a:r>
          </a:p>
        </p:txBody>
      </p:sp>
      <p:sp>
        <p:nvSpPr>
          <p:cNvPr id="10" name="正方形/長方形 9">
            <a:extLst>
              <a:ext uri="{FF2B5EF4-FFF2-40B4-BE49-F238E27FC236}">
                <a16:creationId xmlns:a16="http://schemas.microsoft.com/office/drawing/2014/main" id="{768887E4-880C-411A-B8DF-1CB90E4FFC3C}"/>
              </a:ext>
            </a:extLst>
          </p:cNvPr>
          <p:cNvSpPr/>
          <p:nvPr/>
        </p:nvSpPr>
        <p:spPr>
          <a:xfrm>
            <a:off x="4783910" y="4280424"/>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11" name="二等辺三角形 10">
            <a:extLst>
              <a:ext uri="{FF2B5EF4-FFF2-40B4-BE49-F238E27FC236}">
                <a16:creationId xmlns:a16="http://schemas.microsoft.com/office/drawing/2014/main" id="{4CD82F90-09C2-4855-B430-27B51F8E7F39}"/>
              </a:ext>
            </a:extLst>
          </p:cNvPr>
          <p:cNvSpPr/>
          <p:nvPr/>
        </p:nvSpPr>
        <p:spPr>
          <a:xfrm flipV="1">
            <a:off x="5595037" y="3859868"/>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438D3F42-0747-4EE0-8137-57BB05B0FEFD}"/>
              </a:ext>
            </a:extLst>
          </p:cNvPr>
          <p:cNvSpPr/>
          <p:nvPr/>
        </p:nvSpPr>
        <p:spPr>
          <a:xfrm>
            <a:off x="4786219" y="1028204"/>
            <a:ext cx="3897511" cy="144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UI" panose="020B0604030504040204" pitchFamily="50" charset="-128"/>
                <a:ea typeface="Meiryo UI" panose="020B0604030504040204" pitchFamily="50" charset="-128"/>
              </a:rPr>
              <a:t>事業内容</a:t>
            </a:r>
          </a:p>
        </p:txBody>
      </p:sp>
      <p:sp>
        <p:nvSpPr>
          <p:cNvPr id="14" name="正方形/長方形 13">
            <a:extLst>
              <a:ext uri="{FF2B5EF4-FFF2-40B4-BE49-F238E27FC236}">
                <a16:creationId xmlns:a16="http://schemas.microsoft.com/office/drawing/2014/main" id="{70C3F79E-5189-4F9E-B07B-43D7CAC5CEFE}"/>
              </a:ext>
            </a:extLst>
          </p:cNvPr>
          <p:cNvSpPr/>
          <p:nvPr/>
        </p:nvSpPr>
        <p:spPr>
          <a:xfrm>
            <a:off x="4783910" y="1180865"/>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撤去前</a:t>
            </a:r>
          </a:p>
        </p:txBody>
      </p:sp>
      <p:sp>
        <p:nvSpPr>
          <p:cNvPr id="15" name="正方形/長方形 14">
            <a:extLst>
              <a:ext uri="{FF2B5EF4-FFF2-40B4-BE49-F238E27FC236}">
                <a16:creationId xmlns:a16="http://schemas.microsoft.com/office/drawing/2014/main" id="{CCB7B64C-0DD8-455E-AF78-307266E27F6E}"/>
              </a:ext>
            </a:extLst>
          </p:cNvPr>
          <p:cNvSpPr/>
          <p:nvPr/>
        </p:nvSpPr>
        <p:spPr>
          <a:xfrm>
            <a:off x="4783910" y="397602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再建後</a:t>
            </a:r>
          </a:p>
        </p:txBody>
      </p:sp>
      <p:pic>
        <p:nvPicPr>
          <p:cNvPr id="12" name="Picture 4" descr="廃屋ホテル に対する画像結果">
            <a:extLst>
              <a:ext uri="{FF2B5EF4-FFF2-40B4-BE49-F238E27FC236}">
                <a16:creationId xmlns:a16="http://schemas.microsoft.com/office/drawing/2014/main" id="{A1661539-9E2F-49B5-9F37-A9ECE95E80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3142" y="1477517"/>
            <a:ext cx="3346137" cy="225531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6" descr="高級ビラ に対する画像結果">
            <a:extLst>
              <a:ext uri="{FF2B5EF4-FFF2-40B4-BE49-F238E27FC236}">
                <a16:creationId xmlns:a16="http://schemas.microsoft.com/office/drawing/2014/main" id="{E3E8259B-40C3-4806-9AF3-98282DB25A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73141" y="4290500"/>
            <a:ext cx="3346137" cy="2213113"/>
          </a:xfrm>
          <a:prstGeom prst="rect">
            <a:avLst/>
          </a:prstGeom>
          <a:noFill/>
          <a:extLst>
            <a:ext uri="{909E8E84-426E-40DD-AFC4-6F175D3DCCD1}">
              <a14:hiddenFill xmlns:a14="http://schemas.microsoft.com/office/drawing/2010/main">
                <a:solidFill>
                  <a:srgbClr val="FFFFFF"/>
                </a:solidFill>
              </a14:hiddenFill>
            </a:ext>
          </a:extLst>
        </p:spPr>
      </p:pic>
      <p:sp>
        <p:nvSpPr>
          <p:cNvPr id="17" name="吹き出し: 四角形 16">
            <a:extLst>
              <a:ext uri="{FF2B5EF4-FFF2-40B4-BE49-F238E27FC236}">
                <a16:creationId xmlns:a16="http://schemas.microsoft.com/office/drawing/2014/main" id="{2DF7F0BA-8484-41D7-BD78-19B0CFF3B995}"/>
              </a:ext>
            </a:extLst>
          </p:cNvPr>
          <p:cNvSpPr/>
          <p:nvPr/>
        </p:nvSpPr>
        <p:spPr>
          <a:xfrm>
            <a:off x="7270522" y="3719118"/>
            <a:ext cx="1849885" cy="472683"/>
          </a:xfrm>
          <a:prstGeom prst="wedgeRectCallout">
            <a:avLst>
              <a:gd name="adj1" fmla="val -42840"/>
              <a:gd name="adj2" fmla="val 80086"/>
            </a:avLst>
          </a:prstGeom>
          <a:solidFill>
            <a:srgbClr val="D6D6E8"/>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a:solidFill>
                  <a:schemeClr val="tx1"/>
                </a:solidFill>
                <a:latin typeface="Meiryo UI" panose="020B0604030504040204" pitchFamily="50" charset="-128"/>
                <a:ea typeface="Meiryo UI" panose="020B0604030504040204" pitchFamily="50" charset="-128"/>
              </a:rPr>
              <a:t>廃屋撤去後の跡地活用</a:t>
            </a:r>
            <a:endParaRPr kumimoji="1" lang="en-US" altLang="ja-JP" sz="900">
              <a:solidFill>
                <a:schemeClr val="tx1"/>
              </a:solidFill>
              <a:latin typeface="Meiryo UI" panose="020B0604030504040204" pitchFamily="50" charset="-128"/>
              <a:ea typeface="Meiryo UI" panose="020B0604030504040204" pitchFamily="50" charset="-128"/>
            </a:endParaRPr>
          </a:p>
          <a:p>
            <a:pPr algn="ctr"/>
            <a:r>
              <a:rPr kumimoji="1" lang="ja-JP" altLang="en-US" sz="900">
                <a:solidFill>
                  <a:schemeClr val="tx1"/>
                </a:solidFill>
                <a:latin typeface="Meiryo UI" panose="020B0604030504040204" pitchFamily="50" charset="-128"/>
                <a:ea typeface="Meiryo UI" panose="020B0604030504040204" pitchFamily="50" charset="-128"/>
              </a:rPr>
              <a:t>イメージ図（他施設でも可）等</a:t>
            </a:r>
          </a:p>
        </p:txBody>
      </p:sp>
      <p:sp>
        <p:nvSpPr>
          <p:cNvPr id="19" name="吹き出し: 四角形 18">
            <a:extLst>
              <a:ext uri="{FF2B5EF4-FFF2-40B4-BE49-F238E27FC236}">
                <a16:creationId xmlns:a16="http://schemas.microsoft.com/office/drawing/2014/main" id="{3E580A63-6540-4F2B-B84F-661659E77CA7}"/>
              </a:ext>
            </a:extLst>
          </p:cNvPr>
          <p:cNvSpPr/>
          <p:nvPr/>
        </p:nvSpPr>
        <p:spPr>
          <a:xfrm>
            <a:off x="4572000" y="4907800"/>
            <a:ext cx="1631060" cy="472683"/>
          </a:xfrm>
          <a:prstGeom prst="wedgeRectCallout">
            <a:avLst>
              <a:gd name="adj1" fmla="val -87327"/>
              <a:gd name="adj2" fmla="val -47342"/>
            </a:avLst>
          </a:prstGeom>
          <a:solidFill>
            <a:srgbClr val="D6D6E8"/>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a:solidFill>
                  <a:srgbClr val="000000"/>
                </a:solidFill>
                <a:latin typeface="Meiryo UI" panose="020B0604030504040204" pitchFamily="50" charset="-128"/>
                <a:ea typeface="Meiryo UI" panose="020B0604030504040204" pitchFamily="50" charset="-128"/>
              </a:rPr>
              <a:t>廃屋の撤去→再建がもたらす効果について言及</a:t>
            </a:r>
            <a:endParaRPr kumimoji="1" lang="ja-JP" altLang="en-US" sz="900">
              <a:solidFill>
                <a:schemeClr val="tx1"/>
              </a:solidFill>
              <a:latin typeface="Meiryo UI" panose="020B0604030504040204" pitchFamily="50" charset="-128"/>
              <a:ea typeface="Meiryo UI" panose="020B0604030504040204" pitchFamily="50" charset="-128"/>
            </a:endParaRPr>
          </a:p>
        </p:txBody>
      </p:sp>
      <p:sp>
        <p:nvSpPr>
          <p:cNvPr id="20" name="吹き出し: 四角形 19">
            <a:extLst>
              <a:ext uri="{FF2B5EF4-FFF2-40B4-BE49-F238E27FC236}">
                <a16:creationId xmlns:a16="http://schemas.microsoft.com/office/drawing/2014/main" id="{77BF7669-271C-4D57-99E5-4DD04111BE12}"/>
              </a:ext>
            </a:extLst>
          </p:cNvPr>
          <p:cNvSpPr/>
          <p:nvPr/>
        </p:nvSpPr>
        <p:spPr>
          <a:xfrm>
            <a:off x="2722651" y="6173754"/>
            <a:ext cx="3793944" cy="472683"/>
          </a:xfrm>
          <a:prstGeom prst="wedgeRectCallout">
            <a:avLst>
              <a:gd name="adj1" fmla="val -59940"/>
              <a:gd name="adj2" fmla="val -20703"/>
            </a:avLst>
          </a:prstGeom>
          <a:solidFill>
            <a:srgbClr val="D6D6E8"/>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rPr>
              <a:t>「宿泊業の高付加価値化のための経営ガイドラインに基づく登録制度」の登録（</a:t>
            </a:r>
            <a:r>
              <a:rPr kumimoji="1" lang="zh-TW" altLang="en-US"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rPr>
              <a:t>高付加価値経営旅館等</a:t>
            </a:r>
            <a:r>
              <a:rPr kumimoji="1" lang="en-US" altLang="ja-JP"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rPr>
              <a:t>/</a:t>
            </a:r>
            <a:r>
              <a:rPr kumimoji="1" lang="ja-JP" altLang="en-US" sz="900">
                <a:solidFill>
                  <a:srgbClr val="000000"/>
                </a:solidFill>
                <a:latin typeface="Meiryo UI" panose="020B0604030504040204" pitchFamily="50" charset="-128"/>
                <a:ea typeface="Meiryo UI" panose="020B0604030504040204" pitchFamily="50" charset="-128"/>
                <a:cs typeface="メイリオ"/>
              </a:rPr>
              <a:t>準高付加価値経営旅館等</a:t>
            </a:r>
            <a:r>
              <a:rPr kumimoji="1" lang="ja-JP" altLang="en-US"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rPr>
              <a:t>）がある場合は登録番号を記入</a:t>
            </a:r>
            <a:endParaRPr kumimoji="1" lang="ja-JP" altLang="en-US" sz="90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17265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a:extLst>
              <a:ext uri="{FF2B5EF4-FFF2-40B4-BE49-F238E27FC236}">
                <a16:creationId xmlns:a16="http://schemas.microsoft.com/office/drawing/2014/main" id="{0ACE04DD-0C25-47DA-A748-075FB38DF238}"/>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17</a:t>
            </a:fld>
            <a:endParaRPr kumimoji="1" lang="ja-JP" altLang="en-US">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8D145EB4-A803-4354-A711-72D7F9921905}"/>
              </a:ext>
            </a:extLst>
          </p:cNvPr>
          <p:cNvGraphicFramePr>
            <a:graphicFrameLocks noGrp="1"/>
          </p:cNvGraphicFramePr>
          <p:nvPr>
            <p:extLst>
              <p:ext uri="{D42A27DB-BD31-4B8C-83A1-F6EECF244321}">
                <p14:modId xmlns:p14="http://schemas.microsoft.com/office/powerpoint/2010/main" val="420647281"/>
              </p:ext>
            </p:extLst>
          </p:nvPr>
        </p:nvGraphicFramePr>
        <p:xfrm>
          <a:off x="333484" y="1180360"/>
          <a:ext cx="8474336" cy="3977290"/>
        </p:xfrm>
        <a:graphic>
          <a:graphicData uri="http://schemas.openxmlformats.org/drawingml/2006/table">
            <a:tbl>
              <a:tblPr>
                <a:tableStyleId>{5C22544A-7EE6-4342-B048-85BDC9FD1C3A}</a:tableStyleId>
              </a:tblPr>
              <a:tblGrid>
                <a:gridCol w="335072">
                  <a:extLst>
                    <a:ext uri="{9D8B030D-6E8A-4147-A177-3AD203B41FA5}">
                      <a16:colId xmlns:a16="http://schemas.microsoft.com/office/drawing/2014/main" val="3632154056"/>
                    </a:ext>
                  </a:extLst>
                </a:gridCol>
                <a:gridCol w="855444">
                  <a:extLst>
                    <a:ext uri="{9D8B030D-6E8A-4147-A177-3AD203B41FA5}">
                      <a16:colId xmlns:a16="http://schemas.microsoft.com/office/drawing/2014/main" val="3437276246"/>
                    </a:ext>
                  </a:extLst>
                </a:gridCol>
                <a:gridCol w="2305050">
                  <a:extLst>
                    <a:ext uri="{9D8B030D-6E8A-4147-A177-3AD203B41FA5}">
                      <a16:colId xmlns:a16="http://schemas.microsoft.com/office/drawing/2014/main" val="1588803434"/>
                    </a:ext>
                  </a:extLst>
                </a:gridCol>
                <a:gridCol w="752475">
                  <a:extLst>
                    <a:ext uri="{9D8B030D-6E8A-4147-A177-3AD203B41FA5}">
                      <a16:colId xmlns:a16="http://schemas.microsoft.com/office/drawing/2014/main" val="1640831227"/>
                    </a:ext>
                  </a:extLst>
                </a:gridCol>
                <a:gridCol w="2143125">
                  <a:extLst>
                    <a:ext uri="{9D8B030D-6E8A-4147-A177-3AD203B41FA5}">
                      <a16:colId xmlns:a16="http://schemas.microsoft.com/office/drawing/2014/main" val="3716139860"/>
                    </a:ext>
                  </a:extLst>
                </a:gridCol>
                <a:gridCol w="1041585">
                  <a:extLst>
                    <a:ext uri="{9D8B030D-6E8A-4147-A177-3AD203B41FA5}">
                      <a16:colId xmlns:a16="http://schemas.microsoft.com/office/drawing/2014/main" val="2508646294"/>
                    </a:ext>
                  </a:extLst>
                </a:gridCol>
                <a:gridCol w="1041585">
                  <a:extLst>
                    <a:ext uri="{9D8B030D-6E8A-4147-A177-3AD203B41FA5}">
                      <a16:colId xmlns:a16="http://schemas.microsoft.com/office/drawing/2014/main" val="1096437254"/>
                    </a:ext>
                  </a:extLst>
                </a:gridCol>
              </a:tblGrid>
              <a:tr h="348438">
                <a:tc>
                  <a:txBody>
                    <a:bodyPr/>
                    <a:lstStyle/>
                    <a:p>
                      <a:pPr algn="l" fontAlgn="ctr"/>
                      <a:r>
                        <a:rPr lang="ja-JP" altLang="en-US" sz="1100" b="1" u="none" strike="noStrike">
                          <a:effectLst/>
                          <a:latin typeface="Meiryo UI" panose="020B0604030504040204" pitchFamily="50" charset="-128"/>
                          <a:ea typeface="Meiryo UI" panose="020B0604030504040204" pitchFamily="50" charset="-128"/>
                        </a:rPr>
                        <a:t>　</a:t>
                      </a:r>
                      <a:r>
                        <a:rPr lang="en-US" altLang="ja-JP" sz="1100" b="1" u="none" strike="noStrike">
                          <a:effectLst/>
                          <a:latin typeface="Meiryo UI" panose="020B0604030504040204" pitchFamily="50" charset="-128"/>
                          <a:ea typeface="Meiryo UI" panose="020B0604030504040204" pitchFamily="50" charset="-128"/>
                        </a:rPr>
                        <a:t>#</a:t>
                      </a:r>
                      <a:endParaRPr lang="ja-JP"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工事区分</a:t>
                      </a:r>
                      <a:endParaRPr lang="en-US" altLang="ja-JP"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改修工事内容</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u="none" strike="noStrike">
                          <a:effectLst/>
                          <a:latin typeface="Meiryo UI" panose="020B0604030504040204" pitchFamily="50" charset="-128"/>
                          <a:ea typeface="Meiryo UI" panose="020B0604030504040204" pitchFamily="50" charset="-128"/>
                        </a:rPr>
                        <a:t>面積</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工事発注先</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税別事業費</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税別</a:t>
                      </a:r>
                      <a:r>
                        <a:rPr lang="zh-TW" altLang="en-US" sz="1100" b="1" i="0" u="none" strike="noStrike">
                          <a:solidFill>
                            <a:srgbClr val="000000"/>
                          </a:solidFill>
                          <a:effectLst/>
                          <a:latin typeface="Meiryo UI" panose="020B0604030504040204" pitchFamily="50" charset="-128"/>
                          <a:ea typeface="Meiryo UI" panose="020B0604030504040204" pitchFamily="50" charset="-128"/>
                        </a:rPr>
                        <a:t>補助金</a:t>
                      </a:r>
                      <a:endParaRPr lang="en-US" altLang="zh-TW" sz="1100" b="1"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zh-TW" altLang="en-US" sz="1100" b="1" i="0" u="none" strike="noStrike">
                          <a:solidFill>
                            <a:srgbClr val="000000"/>
                          </a:solidFill>
                          <a:effectLst/>
                          <a:latin typeface="Meiryo UI" panose="020B0604030504040204" pitchFamily="50" charset="-128"/>
                          <a:ea typeface="Meiryo UI" panose="020B0604030504040204" pitchFamily="50" charset="-128"/>
                        </a:rPr>
                        <a:t>申請額</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881900706"/>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本体工事</a:t>
                      </a:r>
                      <a:endParaRPr lang="en-US" altLang="ja-JP" sz="100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外観改修（全体）</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〇〇株式会社</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53344131"/>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2</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本体工事</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共用スペースの改修</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a:solidFill>
                            <a:srgbClr val="FF0000"/>
                          </a:solidFill>
                          <a:effectLst/>
                          <a:latin typeface="Meiryo UI" panose="020B0604030504040204" pitchFamily="50" charset="-128"/>
                          <a:ea typeface="Meiryo UI" panose="020B0604030504040204" pitchFamily="50" charset="-128"/>
                        </a:rPr>
                        <a:t>〇〇株式会社</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11435093"/>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3</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本体工事</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客室改修</a:t>
                      </a:r>
                      <a:endParaRPr lang="en-US" altLang="ja-JP"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a:solidFill>
                            <a:srgbClr val="FF0000"/>
                          </a:solidFill>
                          <a:effectLst/>
                          <a:latin typeface="Meiryo UI" panose="020B0604030504040204" pitchFamily="50" charset="-128"/>
                          <a:ea typeface="Meiryo UI" panose="020B0604030504040204" pitchFamily="50" charset="-128"/>
                        </a:rPr>
                        <a:t>〇〇株式会社</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86074722"/>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4</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本体工事</a:t>
                      </a:r>
                      <a:endParaRPr lang="en-US" altLang="ja-JP"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駐車場改修</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a:solidFill>
                            <a:srgbClr val="FF0000"/>
                          </a:solidFill>
                          <a:effectLst/>
                          <a:latin typeface="Meiryo UI" panose="020B0604030504040204" pitchFamily="50" charset="-128"/>
                          <a:ea typeface="Meiryo UI" panose="020B0604030504040204" pitchFamily="50" charset="-128"/>
                        </a:rPr>
                        <a:t>〇〇株式会社</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105737"/>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5</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附帯工事</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ドッグランの改修</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a:solidFill>
                            <a:srgbClr val="FF0000"/>
                          </a:solidFill>
                          <a:effectLst/>
                          <a:latin typeface="Meiryo UI" panose="020B0604030504040204" pitchFamily="50" charset="-128"/>
                          <a:ea typeface="Meiryo UI" panose="020B0604030504040204" pitchFamily="50" charset="-128"/>
                        </a:rPr>
                        <a:t>〇〇株式会社</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17453373"/>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6</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b="0" i="0" u="none" strike="noStrike">
                          <a:solidFill>
                            <a:schemeClr val="tx1"/>
                          </a:solidFill>
                          <a:effectLst/>
                          <a:latin typeface="Meiryo UI" panose="020B0604030504040204" pitchFamily="50" charset="-128"/>
                          <a:ea typeface="Meiryo UI" panose="020B0604030504040204" pitchFamily="50" charset="-128"/>
                        </a:rPr>
                        <a:t>・・・</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4886911"/>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7</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en-US" altLang="ja-JP" sz="100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58284372"/>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8</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57179745"/>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9</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13713295"/>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10</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32135893"/>
                  </a:ext>
                </a:extLst>
              </a:tr>
              <a:tr h="274744">
                <a:tc gridSpan="5">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本体工事合計（税別）</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　〇〇千円</a:t>
                      </a:r>
                      <a:endParaRPr lang="en-US" altLang="ja-JP" sz="1000" b="0" i="0" u="none" strike="noStrike">
                        <a:solidFill>
                          <a:srgbClr val="FF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9266669"/>
                  </a:ext>
                </a:extLst>
              </a:tr>
              <a:tr h="274744">
                <a:tc gridSpan="5">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附帯工事合計（税別）</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　〇〇千円</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0548252"/>
                  </a:ext>
                </a:extLst>
              </a:tr>
              <a:tr h="274744">
                <a:tc gridSpan="5">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総額（税別）</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　〇〇千円</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1172245"/>
                  </a:ext>
                </a:extLst>
              </a:tr>
            </a:tbl>
          </a:graphicData>
        </a:graphic>
      </p:graphicFrame>
      <p:graphicFrame>
        <p:nvGraphicFramePr>
          <p:cNvPr id="9" name="表 9">
            <a:extLst>
              <a:ext uri="{FF2B5EF4-FFF2-40B4-BE49-F238E27FC236}">
                <a16:creationId xmlns:a16="http://schemas.microsoft.com/office/drawing/2014/main" id="{662312AE-A83A-4399-9138-B5D99BB316D1}"/>
              </a:ext>
            </a:extLst>
          </p:cNvPr>
          <p:cNvGraphicFramePr>
            <a:graphicFrameLocks noGrp="1"/>
          </p:cNvGraphicFramePr>
          <p:nvPr>
            <p:extLst>
              <p:ext uri="{D42A27DB-BD31-4B8C-83A1-F6EECF244321}">
                <p14:modId xmlns:p14="http://schemas.microsoft.com/office/powerpoint/2010/main" val="3355614743"/>
              </p:ext>
            </p:extLst>
          </p:nvPr>
        </p:nvGraphicFramePr>
        <p:xfrm>
          <a:off x="333484" y="5629342"/>
          <a:ext cx="8474335" cy="741680"/>
        </p:xfrm>
        <a:graphic>
          <a:graphicData uri="http://schemas.openxmlformats.org/drawingml/2006/table">
            <a:tbl>
              <a:tblPr firstRow="1" bandRow="1">
                <a:tableStyleId>{2D5ABB26-0587-4C30-8999-92F81FD0307C}</a:tableStyleId>
              </a:tblPr>
              <a:tblGrid>
                <a:gridCol w="669080">
                  <a:extLst>
                    <a:ext uri="{9D8B030D-6E8A-4147-A177-3AD203B41FA5}">
                      <a16:colId xmlns:a16="http://schemas.microsoft.com/office/drawing/2014/main" val="4059974122"/>
                    </a:ext>
                  </a:extLst>
                </a:gridCol>
                <a:gridCol w="7805255">
                  <a:extLst>
                    <a:ext uri="{9D8B030D-6E8A-4147-A177-3AD203B41FA5}">
                      <a16:colId xmlns:a16="http://schemas.microsoft.com/office/drawing/2014/main" val="3557855340"/>
                    </a:ext>
                  </a:extLst>
                </a:gridCol>
              </a:tblGrid>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1</a:t>
                      </a:r>
                      <a:r>
                        <a:rPr kumimoji="1" lang="ja-JP" altLang="en-US" sz="1100" b="1">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kumimoji="1" lang="ja-JP" altLang="en-US" sz="1100">
                          <a:solidFill>
                            <a:srgbClr val="FF0000"/>
                          </a:solidFill>
                          <a:latin typeface="Meiryo UI" panose="020B0604030504040204" pitchFamily="50" charset="-128"/>
                          <a:ea typeface="Meiryo UI" panose="020B0604030504040204" pitchFamily="50" charset="-128"/>
                        </a:rPr>
                        <a:t>廃屋の撤去を実施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138266"/>
                  </a:ext>
                </a:extLst>
              </a:tr>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2</a:t>
                      </a:r>
                      <a:r>
                        <a:rPr kumimoji="1" lang="ja-JP" altLang="en-US" sz="1100" b="1">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kumimoji="1" lang="ja-JP" altLang="en-US" sz="1100">
                          <a:solidFill>
                            <a:srgbClr val="FF0000"/>
                          </a:solidFill>
                          <a:latin typeface="Meiryo UI" panose="020B0604030504040204" pitchFamily="50" charset="-128"/>
                          <a:ea typeface="Meiryo UI" panose="020B0604030504040204" pitchFamily="50" charset="-128"/>
                        </a:rPr>
                        <a:t>共用スペースの改修と駐車場の改修、ドッグランの改修を実施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9764042"/>
                  </a:ext>
                </a:extLst>
              </a:tr>
            </a:tbl>
          </a:graphicData>
        </a:graphic>
      </p:graphicFrame>
      <p:sp>
        <p:nvSpPr>
          <p:cNvPr id="10" name="テキスト ボックス 9">
            <a:extLst>
              <a:ext uri="{FF2B5EF4-FFF2-40B4-BE49-F238E27FC236}">
                <a16:creationId xmlns:a16="http://schemas.microsoft.com/office/drawing/2014/main" id="{7689B47D-6503-4526-9B9A-766484685E15}"/>
              </a:ext>
            </a:extLst>
          </p:cNvPr>
          <p:cNvSpPr txBox="1"/>
          <p:nvPr/>
        </p:nvSpPr>
        <p:spPr>
          <a:xfrm>
            <a:off x="333484" y="5192138"/>
            <a:ext cx="8474335" cy="430887"/>
          </a:xfrm>
          <a:prstGeom prst="rect">
            <a:avLst/>
          </a:prstGeom>
          <a:noFill/>
        </p:spPr>
        <p:txBody>
          <a:bodyPr wrap="square">
            <a:spAutoFit/>
          </a:bodyPr>
          <a:lstStyle/>
          <a:p>
            <a:r>
              <a:rPr lang="ja-JP" altLang="en-US" sz="1100" b="1">
                <a:latin typeface="Meiryo UI" panose="020B0604030504040204" pitchFamily="50" charset="-128"/>
                <a:ea typeface="Meiryo UI" panose="020B0604030504040204" pitchFamily="50" charset="-128"/>
              </a:rPr>
              <a:t>複数年度にわたる事業を計画しており、工事が第</a:t>
            </a:r>
            <a:r>
              <a:rPr lang="en-US" altLang="ja-JP" sz="1100" b="1">
                <a:latin typeface="Meiryo UI" panose="020B0604030504040204" pitchFamily="50" charset="-128"/>
                <a:ea typeface="Meiryo UI" panose="020B0604030504040204" pitchFamily="50" charset="-128"/>
              </a:rPr>
              <a:t>1</a:t>
            </a:r>
            <a:r>
              <a:rPr lang="ja-JP" altLang="en-US" sz="1100" b="1">
                <a:latin typeface="Meiryo UI" panose="020B0604030504040204" pitchFamily="50" charset="-128"/>
                <a:ea typeface="Meiryo UI" panose="020B0604030504040204" pitchFamily="50" charset="-128"/>
              </a:rPr>
              <a:t>期・第</a:t>
            </a:r>
            <a:r>
              <a:rPr lang="en-US" altLang="ja-JP" sz="1100" b="1">
                <a:latin typeface="Meiryo UI" panose="020B0604030504040204" pitchFamily="50" charset="-128"/>
                <a:ea typeface="Meiryo UI" panose="020B0604030504040204" pitchFamily="50" charset="-128"/>
              </a:rPr>
              <a:t>2</a:t>
            </a:r>
            <a:r>
              <a:rPr lang="ja-JP" altLang="en-US" sz="1100" b="1">
                <a:latin typeface="Meiryo UI" panose="020B0604030504040204" pitchFamily="50" charset="-128"/>
                <a:ea typeface="Meiryo UI" panose="020B0604030504040204" pitchFamily="50" charset="-128"/>
              </a:rPr>
              <a:t>期にまたがる場合はそれぞれの期間で実施する事業の概要を記載してください。</a:t>
            </a:r>
            <a:endParaRPr lang="en-US" altLang="ja-JP" sz="1100" b="1">
              <a:latin typeface="Meiryo UI" panose="020B0604030504040204" pitchFamily="50" charset="-128"/>
              <a:ea typeface="Meiryo UI" panose="020B0604030504040204" pitchFamily="50" charset="-128"/>
            </a:endParaRPr>
          </a:p>
          <a:p>
            <a:r>
              <a:rPr lang="en-US" altLang="ja-JP" sz="1100" b="1">
                <a:latin typeface="Meiryo UI" panose="020B0604030504040204" pitchFamily="50" charset="-128"/>
                <a:ea typeface="Meiryo UI" panose="020B0604030504040204" pitchFamily="50" charset="-128"/>
              </a:rPr>
              <a:t>※</a:t>
            </a:r>
            <a:r>
              <a:rPr lang="ja-JP" altLang="en-US" sz="1100" b="1">
                <a:latin typeface="Meiryo UI" panose="020B0604030504040204" pitchFamily="50" charset="-128"/>
                <a:ea typeface="Meiryo UI" panose="020B0604030504040204" pitchFamily="50" charset="-128"/>
              </a:rPr>
              <a:t>対象者のみ記入</a:t>
            </a:r>
          </a:p>
        </p:txBody>
      </p:sp>
      <p:sp>
        <p:nvSpPr>
          <p:cNvPr id="8" name="テキスト ボックス 7">
            <a:extLst>
              <a:ext uri="{FF2B5EF4-FFF2-40B4-BE49-F238E27FC236}">
                <a16:creationId xmlns:a16="http://schemas.microsoft.com/office/drawing/2014/main" id="{24D7281E-425D-41E4-B1C1-0BCA84EBEAB2}"/>
              </a:ext>
            </a:extLst>
          </p:cNvPr>
          <p:cNvSpPr txBox="1"/>
          <p:nvPr/>
        </p:nvSpPr>
        <p:spPr>
          <a:xfrm>
            <a:off x="336082" y="808371"/>
            <a:ext cx="8474335" cy="261610"/>
          </a:xfrm>
          <a:prstGeom prst="rect">
            <a:avLst/>
          </a:prstGeom>
          <a:noFill/>
        </p:spPr>
        <p:txBody>
          <a:bodyPr wrap="square">
            <a:spAutoFit/>
          </a:bodyPr>
          <a:lstStyle/>
          <a:p>
            <a:r>
              <a:rPr lang="ja-JP" altLang="en-US" sz="1100" b="1">
                <a:latin typeface="Meiryo UI" panose="020B0604030504040204" pitchFamily="50" charset="-128"/>
                <a:ea typeface="Meiryo UI" panose="020B0604030504040204" pitchFamily="50" charset="-128"/>
              </a:rPr>
              <a:t>実施する全ての改修事業（主要な改修工事についても含める）について記載してください。必要に応じて列を追加してください。</a:t>
            </a:r>
          </a:p>
        </p:txBody>
      </p:sp>
    </p:spTree>
    <p:extLst>
      <p:ext uri="{BB962C8B-B14F-4D97-AF65-F5344CB8AC3E}">
        <p14:creationId xmlns:p14="http://schemas.microsoft.com/office/powerpoint/2010/main" val="1185831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28ACDCB1-372A-4B6A-89A5-FF6DF0577F12}"/>
              </a:ext>
            </a:extLst>
          </p:cNvPr>
          <p:cNvGraphicFramePr>
            <a:graphicFrameLocks noGrp="1"/>
          </p:cNvGraphicFramePr>
          <p:nvPr>
            <p:extLst>
              <p:ext uri="{D42A27DB-BD31-4B8C-83A1-F6EECF244321}">
                <p14:modId xmlns:p14="http://schemas.microsoft.com/office/powerpoint/2010/main" val="1712010621"/>
              </p:ext>
            </p:extLst>
          </p:nvPr>
        </p:nvGraphicFramePr>
        <p:xfrm>
          <a:off x="297454" y="1129724"/>
          <a:ext cx="8546400" cy="5453955"/>
        </p:xfrm>
        <a:graphic>
          <a:graphicData uri="http://schemas.openxmlformats.org/drawingml/2006/table">
            <a:tbl>
              <a:tblPr>
                <a:tableStyleId>{5C22544A-7EE6-4342-B048-85BDC9FD1C3A}</a:tableStyleId>
              </a:tblPr>
              <a:tblGrid>
                <a:gridCol w="4269543">
                  <a:extLst>
                    <a:ext uri="{9D8B030D-6E8A-4147-A177-3AD203B41FA5}">
                      <a16:colId xmlns:a16="http://schemas.microsoft.com/office/drawing/2014/main" val="912861275"/>
                    </a:ext>
                  </a:extLst>
                </a:gridCol>
                <a:gridCol w="4276857">
                  <a:extLst>
                    <a:ext uri="{9D8B030D-6E8A-4147-A177-3AD203B41FA5}">
                      <a16:colId xmlns:a16="http://schemas.microsoft.com/office/drawing/2014/main" val="1340851421"/>
                    </a:ext>
                  </a:extLst>
                </a:gridCol>
              </a:tblGrid>
              <a:tr h="208802">
                <a:tc>
                  <a:txBody>
                    <a:bodyPr/>
                    <a:lstStyle/>
                    <a:p>
                      <a:pPr algn="ctr" fontAlgn="ctr"/>
                      <a:r>
                        <a:rPr lang="ja-JP" altLang="en-US" sz="1200" b="1" i="0" u="none" strike="noStrike">
                          <a:solidFill>
                            <a:schemeClr val="tx1"/>
                          </a:solidFill>
                          <a:effectLst/>
                          <a:latin typeface="Meiryo UI" panose="020B0604030504040204" pitchFamily="50" charset="-128"/>
                          <a:ea typeface="Meiryo UI" panose="020B0604030504040204" pitchFamily="50" charset="-128"/>
                        </a:rPr>
                        <a:t>改修工事内容①</a:t>
                      </a:r>
                      <a:r>
                        <a:rPr lang="ja-JP" altLang="en-US" sz="1200" b="1" i="0" u="none" strike="noStrike">
                          <a:solidFill>
                            <a:srgbClr val="FF0000"/>
                          </a:solidFill>
                          <a:effectLst/>
                          <a:latin typeface="Meiryo UI" panose="020B0604030504040204" pitchFamily="50" charset="-128"/>
                          <a:ea typeface="Meiryo UI" panose="020B0604030504040204" pitchFamily="50" charset="-128"/>
                        </a:rPr>
                        <a:t>外観改修（部分）</a:t>
                      </a:r>
                      <a:endParaRPr lang="en-US" altLang="ja-JP" sz="1200" b="1" i="0" u="none" strike="noStrike">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2"/>
                    </a:solidFill>
                  </a:tcPr>
                </a:tc>
                <a:tc>
                  <a:txBody>
                    <a:bodyPr/>
                    <a:lstStyle/>
                    <a:p>
                      <a:pPr algn="ctr" fontAlgn="ctr"/>
                      <a:r>
                        <a:rPr lang="ja-JP" altLang="en-US" sz="1200" b="1" i="0" u="none" strike="noStrike">
                          <a:solidFill>
                            <a:schemeClr val="tx1"/>
                          </a:solidFill>
                          <a:effectLst/>
                          <a:latin typeface="Meiryo UI" panose="020B0604030504040204" pitchFamily="50" charset="-128"/>
                          <a:ea typeface="Meiryo UI" panose="020B0604030504040204" pitchFamily="50" charset="-128"/>
                        </a:rPr>
                        <a:t>改修工事内容②</a:t>
                      </a:r>
                      <a:r>
                        <a:rPr lang="ja-JP" altLang="en-US" sz="1200" b="1" i="0" u="none" strike="noStrike">
                          <a:solidFill>
                            <a:srgbClr val="FF0000"/>
                          </a:solidFill>
                          <a:effectLst/>
                          <a:latin typeface="Meiryo UI" panose="020B0604030504040204" pitchFamily="50" charset="-128"/>
                          <a:ea typeface="Meiryo UI" panose="020B0604030504040204" pitchFamily="50" charset="-128"/>
                        </a:rPr>
                        <a:t>共用スペースの改修</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2"/>
                    </a:solidFill>
                  </a:tcPr>
                </a:tc>
                <a:extLst>
                  <a:ext uri="{0D108BD9-81ED-4DB2-BD59-A6C34878D82A}">
                    <a16:rowId xmlns:a16="http://schemas.microsoft.com/office/drawing/2014/main" val="1044997976"/>
                  </a:ext>
                </a:extLst>
              </a:tr>
              <a:tr h="5245153">
                <a:tc>
                  <a:txBody>
                    <a:bodyPr/>
                    <a:lstStyle/>
                    <a:p>
                      <a:pPr algn="ctr" fontAlgn="ct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7101179"/>
                  </a:ext>
                </a:extLst>
              </a:tr>
            </a:tbl>
          </a:graphicData>
        </a:graphic>
      </p:graphicFrame>
      <p:sp>
        <p:nvSpPr>
          <p:cNvPr id="3" name="スライド番号プレースホルダー 3">
            <a:extLst>
              <a:ext uri="{FF2B5EF4-FFF2-40B4-BE49-F238E27FC236}">
                <a16:creationId xmlns:a16="http://schemas.microsoft.com/office/drawing/2014/main" id="{7DABFA1A-CFD3-4336-B725-4782AFDF0E71}"/>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18</a:t>
            </a:fld>
            <a:endParaRPr kumimoji="1" lang="ja-JP" altLang="en-US">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6A7871CE-644F-4845-8081-E70D702745C5}"/>
              </a:ext>
            </a:extLst>
          </p:cNvPr>
          <p:cNvSpPr/>
          <p:nvPr/>
        </p:nvSpPr>
        <p:spPr>
          <a:xfrm>
            <a:off x="4684956" y="1352996"/>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改修工事前</a:t>
            </a:r>
          </a:p>
        </p:txBody>
      </p:sp>
      <p:sp>
        <p:nvSpPr>
          <p:cNvPr id="5" name="正方形/長方形 4">
            <a:extLst>
              <a:ext uri="{FF2B5EF4-FFF2-40B4-BE49-F238E27FC236}">
                <a16:creationId xmlns:a16="http://schemas.microsoft.com/office/drawing/2014/main" id="{AF1FA777-7EF3-4ECE-A90E-2BAE31748387}"/>
              </a:ext>
            </a:extLst>
          </p:cNvPr>
          <p:cNvSpPr/>
          <p:nvPr/>
        </p:nvSpPr>
        <p:spPr>
          <a:xfrm>
            <a:off x="4684956" y="392488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改修工事後</a:t>
            </a:r>
          </a:p>
        </p:txBody>
      </p:sp>
      <p:sp>
        <p:nvSpPr>
          <p:cNvPr id="6" name="正方形/長方形 5">
            <a:extLst>
              <a:ext uri="{FF2B5EF4-FFF2-40B4-BE49-F238E27FC236}">
                <a16:creationId xmlns:a16="http://schemas.microsoft.com/office/drawing/2014/main" id="{4AA3932D-FAE5-4347-9F2B-3FEBC60BCBBC}"/>
              </a:ext>
            </a:extLst>
          </p:cNvPr>
          <p:cNvSpPr/>
          <p:nvPr/>
        </p:nvSpPr>
        <p:spPr>
          <a:xfrm>
            <a:off x="4762395" y="1644130"/>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改修対象の現状の写真</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206C78F4-C6C9-41FE-A925-91E10964D876}"/>
              </a:ext>
            </a:extLst>
          </p:cNvPr>
          <p:cNvSpPr/>
          <p:nvPr/>
        </p:nvSpPr>
        <p:spPr>
          <a:xfrm>
            <a:off x="4762395" y="4278205"/>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8" name="二等辺三角形 7">
            <a:extLst>
              <a:ext uri="{FF2B5EF4-FFF2-40B4-BE49-F238E27FC236}">
                <a16:creationId xmlns:a16="http://schemas.microsoft.com/office/drawing/2014/main" id="{70B7DEEF-80E0-4F58-BE31-7AF791033D39}"/>
              </a:ext>
            </a:extLst>
          </p:cNvPr>
          <p:cNvSpPr/>
          <p:nvPr/>
        </p:nvSpPr>
        <p:spPr>
          <a:xfrm flipV="1">
            <a:off x="5582758" y="3841777"/>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2B6FF458-97F3-4F09-8547-76BDF5415E2C}"/>
              </a:ext>
            </a:extLst>
          </p:cNvPr>
          <p:cNvSpPr/>
          <p:nvPr/>
        </p:nvSpPr>
        <p:spPr>
          <a:xfrm>
            <a:off x="406656" y="1352996"/>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改修工事前</a:t>
            </a:r>
          </a:p>
        </p:txBody>
      </p:sp>
      <p:sp>
        <p:nvSpPr>
          <p:cNvPr id="20" name="正方形/長方形 19">
            <a:extLst>
              <a:ext uri="{FF2B5EF4-FFF2-40B4-BE49-F238E27FC236}">
                <a16:creationId xmlns:a16="http://schemas.microsoft.com/office/drawing/2014/main" id="{47DC1CAD-E04B-4F42-A57A-1536417B9437}"/>
              </a:ext>
            </a:extLst>
          </p:cNvPr>
          <p:cNvSpPr/>
          <p:nvPr/>
        </p:nvSpPr>
        <p:spPr>
          <a:xfrm>
            <a:off x="406656" y="392488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改修工事後</a:t>
            </a:r>
          </a:p>
        </p:txBody>
      </p:sp>
      <p:sp>
        <p:nvSpPr>
          <p:cNvPr id="21" name="正方形/長方形 20">
            <a:extLst>
              <a:ext uri="{FF2B5EF4-FFF2-40B4-BE49-F238E27FC236}">
                <a16:creationId xmlns:a16="http://schemas.microsoft.com/office/drawing/2014/main" id="{0762B2C2-0ED9-486E-9B30-4BF225937780}"/>
              </a:ext>
            </a:extLst>
          </p:cNvPr>
          <p:cNvSpPr/>
          <p:nvPr/>
        </p:nvSpPr>
        <p:spPr>
          <a:xfrm>
            <a:off x="484095" y="1644130"/>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改修対象の現状の写真</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C57BD397-7776-40B3-8136-4308CAEBE97B}"/>
              </a:ext>
            </a:extLst>
          </p:cNvPr>
          <p:cNvSpPr/>
          <p:nvPr/>
        </p:nvSpPr>
        <p:spPr>
          <a:xfrm>
            <a:off x="484095" y="4278205"/>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3" name="二等辺三角形 22">
            <a:extLst>
              <a:ext uri="{FF2B5EF4-FFF2-40B4-BE49-F238E27FC236}">
                <a16:creationId xmlns:a16="http://schemas.microsoft.com/office/drawing/2014/main" id="{F406456C-0493-4F4E-A08E-9FF53492FB37}"/>
              </a:ext>
            </a:extLst>
          </p:cNvPr>
          <p:cNvSpPr/>
          <p:nvPr/>
        </p:nvSpPr>
        <p:spPr>
          <a:xfrm flipV="1">
            <a:off x="1304458" y="3841777"/>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634AB742-F5BB-4DD0-BD35-C61636B1D3AA}"/>
              </a:ext>
            </a:extLst>
          </p:cNvPr>
          <p:cNvSpPr txBox="1"/>
          <p:nvPr/>
        </p:nvSpPr>
        <p:spPr>
          <a:xfrm>
            <a:off x="407376" y="860817"/>
            <a:ext cx="8474335" cy="261610"/>
          </a:xfrm>
          <a:prstGeom prst="rect">
            <a:avLst/>
          </a:prstGeom>
          <a:noFill/>
        </p:spPr>
        <p:txBody>
          <a:bodyPr wrap="square">
            <a:spAutoFit/>
          </a:bodyPr>
          <a:lstStyle/>
          <a:p>
            <a:r>
              <a:rPr lang="ja-JP" altLang="en-US" sz="1100" b="1">
                <a:latin typeface="Meiryo UI" panose="020B0604030504040204" pitchFamily="50" charset="-128"/>
                <a:ea typeface="Meiryo UI" panose="020B0604030504040204" pitchFamily="50" charset="-128"/>
              </a:rPr>
              <a:t>「事業一覧」の番号・改修工事内容と一致するように改修事業について記載してください。必要に応じてこちらのスライドを追加してください。</a:t>
            </a:r>
          </a:p>
        </p:txBody>
      </p:sp>
      <p:pic>
        <p:nvPicPr>
          <p:cNvPr id="15" name="Picture 2" descr="古いホテル　外壁 に対する画像結果">
            <a:extLst>
              <a:ext uri="{FF2B5EF4-FFF2-40B4-BE49-F238E27FC236}">
                <a16:creationId xmlns:a16="http://schemas.microsoft.com/office/drawing/2014/main" id="{3D144D18-297A-4A42-AE77-11919B7395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0990" y="1653399"/>
            <a:ext cx="2954049" cy="210604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古いホテル　外壁 に対する画像結果">
            <a:extLst>
              <a:ext uri="{FF2B5EF4-FFF2-40B4-BE49-F238E27FC236}">
                <a16:creationId xmlns:a16="http://schemas.microsoft.com/office/drawing/2014/main" id="{1FE53E37-E99E-42CC-9703-F6A9C61F45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0990" y="4294643"/>
            <a:ext cx="2954049" cy="2127304"/>
          </a:xfrm>
          <a:prstGeom prst="rect">
            <a:avLst/>
          </a:prstGeom>
          <a:noFill/>
          <a:extLst>
            <a:ext uri="{909E8E84-426E-40DD-AFC4-6F175D3DCCD1}">
              <a14:hiddenFill xmlns:a14="http://schemas.microsoft.com/office/drawing/2010/main">
                <a:solidFill>
                  <a:srgbClr val="FFFFFF"/>
                </a:solidFill>
              </a14:hiddenFill>
            </a:ext>
          </a:extLst>
        </p:spPr>
      </p:pic>
      <p:sp>
        <p:nvSpPr>
          <p:cNvPr id="18" name="吹き出し: 四角形 17">
            <a:extLst>
              <a:ext uri="{FF2B5EF4-FFF2-40B4-BE49-F238E27FC236}">
                <a16:creationId xmlns:a16="http://schemas.microsoft.com/office/drawing/2014/main" id="{5DD342CD-F1C0-4226-BFB9-F5DD910C1B4B}"/>
              </a:ext>
            </a:extLst>
          </p:cNvPr>
          <p:cNvSpPr/>
          <p:nvPr/>
        </p:nvSpPr>
        <p:spPr>
          <a:xfrm>
            <a:off x="2688264" y="1588385"/>
            <a:ext cx="1631060" cy="472683"/>
          </a:xfrm>
          <a:prstGeom prst="wedgeRectCallout">
            <a:avLst>
              <a:gd name="adj1" fmla="val -119362"/>
              <a:gd name="adj2" fmla="val -45216"/>
            </a:avLst>
          </a:prstGeom>
          <a:solidFill>
            <a:srgbClr val="D6D6E8"/>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a:solidFill>
                  <a:schemeClr val="tx1"/>
                </a:solidFill>
                <a:latin typeface="Meiryo UI" panose="020B0604030504040204" pitchFamily="50" charset="-128"/>
                <a:ea typeface="Meiryo UI" panose="020B0604030504040204" pitchFamily="50" charset="-128"/>
              </a:rPr>
              <a:t>改修が妥当であることを示せるような写真　等</a:t>
            </a:r>
          </a:p>
        </p:txBody>
      </p:sp>
      <p:pic>
        <p:nvPicPr>
          <p:cNvPr id="24" name="Picture 6" descr="古い旅館　ロビー に対する画像結果">
            <a:extLst>
              <a:ext uri="{FF2B5EF4-FFF2-40B4-BE49-F238E27FC236}">
                <a16:creationId xmlns:a16="http://schemas.microsoft.com/office/drawing/2014/main" id="{D0280941-2123-4E9D-943C-6187E2D60F4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16142" y="1678075"/>
            <a:ext cx="2929084" cy="2093358"/>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8" descr="リゾートホテル　ロビー に対する画像結果">
            <a:extLst>
              <a:ext uri="{FF2B5EF4-FFF2-40B4-BE49-F238E27FC236}">
                <a16:creationId xmlns:a16="http://schemas.microsoft.com/office/drawing/2014/main" id="{4DCAE4CD-0A97-4336-8CC2-AC3CFD3F587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16143" y="4294643"/>
            <a:ext cx="2929083" cy="2103568"/>
          </a:xfrm>
          <a:prstGeom prst="rect">
            <a:avLst/>
          </a:prstGeom>
          <a:noFill/>
          <a:extLst>
            <a:ext uri="{909E8E84-426E-40DD-AFC4-6F175D3DCCD1}">
              <a14:hiddenFill xmlns:a14="http://schemas.microsoft.com/office/drawing/2010/main">
                <a:solidFill>
                  <a:srgbClr val="FFFFFF"/>
                </a:solidFill>
              </a14:hiddenFill>
            </a:ext>
          </a:extLst>
        </p:spPr>
      </p:pic>
      <p:sp>
        <p:nvSpPr>
          <p:cNvPr id="26" name="吹き出し: 四角形 25">
            <a:extLst>
              <a:ext uri="{FF2B5EF4-FFF2-40B4-BE49-F238E27FC236}">
                <a16:creationId xmlns:a16="http://schemas.microsoft.com/office/drawing/2014/main" id="{B42E6B74-C519-4CDD-A330-B5F11C488D52}"/>
              </a:ext>
            </a:extLst>
          </p:cNvPr>
          <p:cNvSpPr/>
          <p:nvPr/>
        </p:nvSpPr>
        <p:spPr>
          <a:xfrm>
            <a:off x="2778257" y="4071502"/>
            <a:ext cx="1631060" cy="472683"/>
          </a:xfrm>
          <a:prstGeom prst="wedgeRectCallout">
            <a:avLst>
              <a:gd name="adj1" fmla="val -119362"/>
              <a:gd name="adj2" fmla="val -45216"/>
            </a:avLst>
          </a:prstGeom>
          <a:solidFill>
            <a:srgbClr val="D6D6E8"/>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a:solidFill>
                  <a:schemeClr val="tx1"/>
                </a:solidFill>
                <a:latin typeface="Meiryo UI" panose="020B0604030504040204" pitchFamily="50" charset="-128"/>
                <a:ea typeface="Meiryo UI" panose="020B0604030504040204" pitchFamily="50" charset="-128"/>
              </a:rPr>
              <a:t>改修後イメージ・改修内容が分かりやすい写真　等</a:t>
            </a:r>
            <a:endParaRPr kumimoji="1" lang="en-US" altLang="ja-JP" sz="900">
              <a:solidFill>
                <a:schemeClr val="tx1"/>
              </a:solidFill>
              <a:latin typeface="Meiryo UI" panose="020B0604030504040204" pitchFamily="50" charset="-128"/>
              <a:ea typeface="Meiryo UI" panose="020B0604030504040204" pitchFamily="50" charset="-128"/>
            </a:endParaRPr>
          </a:p>
          <a:p>
            <a:pPr algn="ctr"/>
            <a:r>
              <a:rPr kumimoji="1" lang="ja-JP" altLang="en-US" sz="900">
                <a:solidFill>
                  <a:schemeClr val="tx1"/>
                </a:solidFill>
                <a:latin typeface="Meiryo UI" panose="020B0604030504040204" pitchFamily="50" charset="-128"/>
                <a:ea typeface="Meiryo UI" panose="020B0604030504040204" pitchFamily="50" charset="-128"/>
              </a:rPr>
              <a:t>（他施設でも可）</a:t>
            </a:r>
          </a:p>
        </p:txBody>
      </p:sp>
    </p:spTree>
    <p:extLst>
      <p:ext uri="{BB962C8B-B14F-4D97-AF65-F5344CB8AC3E}">
        <p14:creationId xmlns:p14="http://schemas.microsoft.com/office/powerpoint/2010/main" val="3655033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4">
            <a:extLst>
              <a:ext uri="{FF2B5EF4-FFF2-40B4-BE49-F238E27FC236}">
                <a16:creationId xmlns:a16="http://schemas.microsoft.com/office/drawing/2014/main" id="{81E39878-DC2C-403C-AD84-3949403F1D46}"/>
              </a:ext>
            </a:extLst>
          </p:cNvPr>
          <p:cNvGraphicFramePr>
            <a:graphicFrameLocks noGrp="1"/>
          </p:cNvGraphicFramePr>
          <p:nvPr>
            <p:extLst>
              <p:ext uri="{D42A27DB-BD31-4B8C-83A1-F6EECF244321}">
                <p14:modId xmlns:p14="http://schemas.microsoft.com/office/powerpoint/2010/main" val="425521914"/>
              </p:ext>
            </p:extLst>
          </p:nvPr>
        </p:nvGraphicFramePr>
        <p:xfrm>
          <a:off x="257175" y="1376218"/>
          <a:ext cx="8648692" cy="5234830"/>
        </p:xfrm>
        <a:graphic>
          <a:graphicData uri="http://schemas.openxmlformats.org/drawingml/2006/table">
            <a:tbl>
              <a:tblPr firstRow="1" bandRow="1">
                <a:tableStyleId>{C083E6E3-FA7D-4D7B-A595-EF9225AFEA82}</a:tableStyleId>
              </a:tblPr>
              <a:tblGrid>
                <a:gridCol w="217742">
                  <a:extLst>
                    <a:ext uri="{9D8B030D-6E8A-4147-A177-3AD203B41FA5}">
                      <a16:colId xmlns:a16="http://schemas.microsoft.com/office/drawing/2014/main" val="2410514859"/>
                    </a:ext>
                  </a:extLst>
                </a:gridCol>
                <a:gridCol w="337238">
                  <a:extLst>
                    <a:ext uri="{9D8B030D-6E8A-4147-A177-3AD203B41FA5}">
                      <a16:colId xmlns:a16="http://schemas.microsoft.com/office/drawing/2014/main" val="1604511688"/>
                    </a:ext>
                  </a:extLst>
                </a:gridCol>
                <a:gridCol w="337238">
                  <a:extLst>
                    <a:ext uri="{9D8B030D-6E8A-4147-A177-3AD203B41FA5}">
                      <a16:colId xmlns:a16="http://schemas.microsoft.com/office/drawing/2014/main" val="20002"/>
                    </a:ext>
                  </a:extLst>
                </a:gridCol>
                <a:gridCol w="337238">
                  <a:extLst>
                    <a:ext uri="{9D8B030D-6E8A-4147-A177-3AD203B41FA5}">
                      <a16:colId xmlns:a16="http://schemas.microsoft.com/office/drawing/2014/main" val="3453622333"/>
                    </a:ext>
                  </a:extLst>
                </a:gridCol>
                <a:gridCol w="337238">
                  <a:extLst>
                    <a:ext uri="{9D8B030D-6E8A-4147-A177-3AD203B41FA5}">
                      <a16:colId xmlns:a16="http://schemas.microsoft.com/office/drawing/2014/main" val="20005"/>
                    </a:ext>
                  </a:extLst>
                </a:gridCol>
                <a:gridCol w="337238">
                  <a:extLst>
                    <a:ext uri="{9D8B030D-6E8A-4147-A177-3AD203B41FA5}">
                      <a16:colId xmlns:a16="http://schemas.microsoft.com/office/drawing/2014/main" val="20006"/>
                    </a:ext>
                  </a:extLst>
                </a:gridCol>
                <a:gridCol w="337238">
                  <a:extLst>
                    <a:ext uri="{9D8B030D-6E8A-4147-A177-3AD203B41FA5}">
                      <a16:colId xmlns:a16="http://schemas.microsoft.com/office/drawing/2014/main" val="20007"/>
                    </a:ext>
                  </a:extLst>
                </a:gridCol>
                <a:gridCol w="337238">
                  <a:extLst>
                    <a:ext uri="{9D8B030D-6E8A-4147-A177-3AD203B41FA5}">
                      <a16:colId xmlns:a16="http://schemas.microsoft.com/office/drawing/2014/main" val="20008"/>
                    </a:ext>
                  </a:extLst>
                </a:gridCol>
                <a:gridCol w="337238">
                  <a:extLst>
                    <a:ext uri="{9D8B030D-6E8A-4147-A177-3AD203B41FA5}">
                      <a16:colId xmlns:a16="http://schemas.microsoft.com/office/drawing/2014/main" val="20009"/>
                    </a:ext>
                  </a:extLst>
                </a:gridCol>
                <a:gridCol w="337238">
                  <a:extLst>
                    <a:ext uri="{9D8B030D-6E8A-4147-A177-3AD203B41FA5}">
                      <a16:colId xmlns:a16="http://schemas.microsoft.com/office/drawing/2014/main" val="20010"/>
                    </a:ext>
                  </a:extLst>
                </a:gridCol>
                <a:gridCol w="337238">
                  <a:extLst>
                    <a:ext uri="{9D8B030D-6E8A-4147-A177-3AD203B41FA5}">
                      <a16:colId xmlns:a16="http://schemas.microsoft.com/office/drawing/2014/main" val="20011"/>
                    </a:ext>
                  </a:extLst>
                </a:gridCol>
                <a:gridCol w="337238">
                  <a:extLst>
                    <a:ext uri="{9D8B030D-6E8A-4147-A177-3AD203B41FA5}">
                      <a16:colId xmlns:a16="http://schemas.microsoft.com/office/drawing/2014/main" val="20012"/>
                    </a:ext>
                  </a:extLst>
                </a:gridCol>
                <a:gridCol w="337238">
                  <a:extLst>
                    <a:ext uri="{9D8B030D-6E8A-4147-A177-3AD203B41FA5}">
                      <a16:colId xmlns:a16="http://schemas.microsoft.com/office/drawing/2014/main" val="20013"/>
                    </a:ext>
                  </a:extLst>
                </a:gridCol>
                <a:gridCol w="337238">
                  <a:extLst>
                    <a:ext uri="{9D8B030D-6E8A-4147-A177-3AD203B41FA5}">
                      <a16:colId xmlns:a16="http://schemas.microsoft.com/office/drawing/2014/main" val="20014"/>
                    </a:ext>
                  </a:extLst>
                </a:gridCol>
                <a:gridCol w="337238">
                  <a:extLst>
                    <a:ext uri="{9D8B030D-6E8A-4147-A177-3AD203B41FA5}">
                      <a16:colId xmlns:a16="http://schemas.microsoft.com/office/drawing/2014/main" val="20015"/>
                    </a:ext>
                  </a:extLst>
                </a:gridCol>
                <a:gridCol w="337238">
                  <a:extLst>
                    <a:ext uri="{9D8B030D-6E8A-4147-A177-3AD203B41FA5}">
                      <a16:colId xmlns:a16="http://schemas.microsoft.com/office/drawing/2014/main" val="20016"/>
                    </a:ext>
                  </a:extLst>
                </a:gridCol>
                <a:gridCol w="337238">
                  <a:extLst>
                    <a:ext uri="{9D8B030D-6E8A-4147-A177-3AD203B41FA5}">
                      <a16:colId xmlns:a16="http://schemas.microsoft.com/office/drawing/2014/main" val="1259447307"/>
                    </a:ext>
                  </a:extLst>
                </a:gridCol>
                <a:gridCol w="337238">
                  <a:extLst>
                    <a:ext uri="{9D8B030D-6E8A-4147-A177-3AD203B41FA5}">
                      <a16:colId xmlns:a16="http://schemas.microsoft.com/office/drawing/2014/main" val="1959618967"/>
                    </a:ext>
                  </a:extLst>
                </a:gridCol>
                <a:gridCol w="337238">
                  <a:extLst>
                    <a:ext uri="{9D8B030D-6E8A-4147-A177-3AD203B41FA5}">
                      <a16:colId xmlns:a16="http://schemas.microsoft.com/office/drawing/2014/main" val="3499725561"/>
                    </a:ext>
                  </a:extLst>
                </a:gridCol>
                <a:gridCol w="337238">
                  <a:extLst>
                    <a:ext uri="{9D8B030D-6E8A-4147-A177-3AD203B41FA5}">
                      <a16:colId xmlns:a16="http://schemas.microsoft.com/office/drawing/2014/main" val="910170383"/>
                    </a:ext>
                  </a:extLst>
                </a:gridCol>
                <a:gridCol w="337238">
                  <a:extLst>
                    <a:ext uri="{9D8B030D-6E8A-4147-A177-3AD203B41FA5}">
                      <a16:colId xmlns:a16="http://schemas.microsoft.com/office/drawing/2014/main" val="3320065346"/>
                    </a:ext>
                  </a:extLst>
                </a:gridCol>
                <a:gridCol w="337238">
                  <a:extLst>
                    <a:ext uri="{9D8B030D-6E8A-4147-A177-3AD203B41FA5}">
                      <a16:colId xmlns:a16="http://schemas.microsoft.com/office/drawing/2014/main" val="4270959445"/>
                    </a:ext>
                  </a:extLst>
                </a:gridCol>
                <a:gridCol w="337238">
                  <a:extLst>
                    <a:ext uri="{9D8B030D-6E8A-4147-A177-3AD203B41FA5}">
                      <a16:colId xmlns:a16="http://schemas.microsoft.com/office/drawing/2014/main" val="767095568"/>
                    </a:ext>
                  </a:extLst>
                </a:gridCol>
                <a:gridCol w="337238">
                  <a:extLst>
                    <a:ext uri="{9D8B030D-6E8A-4147-A177-3AD203B41FA5}">
                      <a16:colId xmlns:a16="http://schemas.microsoft.com/office/drawing/2014/main" val="973742052"/>
                    </a:ext>
                  </a:extLst>
                </a:gridCol>
                <a:gridCol w="337238">
                  <a:extLst>
                    <a:ext uri="{9D8B030D-6E8A-4147-A177-3AD203B41FA5}">
                      <a16:colId xmlns:a16="http://schemas.microsoft.com/office/drawing/2014/main" val="2575844476"/>
                    </a:ext>
                  </a:extLst>
                </a:gridCol>
                <a:gridCol w="337238">
                  <a:extLst>
                    <a:ext uri="{9D8B030D-6E8A-4147-A177-3AD203B41FA5}">
                      <a16:colId xmlns:a16="http://schemas.microsoft.com/office/drawing/2014/main" val="2873873041"/>
                    </a:ext>
                  </a:extLst>
                </a:gridCol>
              </a:tblGrid>
              <a:tr h="410400">
                <a:tc gridSpan="2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a:latin typeface="Meiryo UI" panose="020B0604030504040204" pitchFamily="50" charset="-128"/>
                          <a:ea typeface="Meiryo UI" panose="020B0604030504040204" pitchFamily="50" charset="-128"/>
                        </a:rPr>
                        <a:t>実施スケジュール</a:t>
                      </a:r>
                      <a:endParaRPr kumimoji="1" lang="en-US" altLang="ja-JP" sz="1200" b="1">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ctr"/>
                      <a:endParaRPr kumimoji="1" lang="ja-JP" altLang="en-US" sz="1200"/>
                    </a:p>
                  </a:txBody>
                  <a:tcPr anchor="ctr">
                    <a:lnL w="19050"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R w="19050"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068976465"/>
                  </a:ext>
                </a:extLst>
              </a:tr>
              <a:tr h="2838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1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a:latin typeface="Meiryo UI" panose="020B0604030504040204" pitchFamily="50" charset="-128"/>
                          <a:ea typeface="Meiryo UI" panose="020B0604030504040204" pitchFamily="50" charset="-128"/>
                        </a:rPr>
                        <a:t>第</a:t>
                      </a:r>
                      <a:r>
                        <a:rPr kumimoji="1" lang="en-US" altLang="ja-JP" sz="1000" b="1">
                          <a:latin typeface="Meiryo UI" panose="020B0604030504040204" pitchFamily="50" charset="-128"/>
                          <a:ea typeface="Meiryo UI" panose="020B0604030504040204" pitchFamily="50" charset="-128"/>
                        </a:rPr>
                        <a:t>1</a:t>
                      </a:r>
                      <a:r>
                        <a:rPr kumimoji="1" lang="ja-JP" altLang="en-US" sz="1000" b="1">
                          <a:latin typeface="Meiryo UI" panose="020B0604030504040204" pitchFamily="50" charset="-128"/>
                          <a:ea typeface="Meiryo UI" panose="020B0604030504040204" pitchFamily="50" charset="-128"/>
                        </a:rPr>
                        <a:t>期（</a:t>
                      </a:r>
                      <a:r>
                        <a:rPr kumimoji="1" lang="en-US" altLang="ja-JP" sz="1000" b="1">
                          <a:latin typeface="Meiryo UI" panose="020B0604030504040204" pitchFamily="50" charset="-128"/>
                          <a:ea typeface="Meiryo UI" panose="020B0604030504040204" pitchFamily="50" charset="-128"/>
                        </a:rPr>
                        <a:t>R5</a:t>
                      </a:r>
                      <a:r>
                        <a:rPr kumimoji="1" lang="ja-JP" altLang="en-US" sz="1000" b="1">
                          <a:latin typeface="Meiryo UI" panose="020B0604030504040204" pitchFamily="50" charset="-128"/>
                          <a:ea typeface="Meiryo UI" panose="020B0604030504040204" pitchFamily="50" charset="-128"/>
                        </a:rPr>
                        <a:t>年度）</a:t>
                      </a:r>
                      <a:endParaRPr kumimoji="1" lang="en-US" altLang="ja-JP" sz="1000" b="1">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a:latin typeface="Meiryo UI" panose="020B0604030504040204" pitchFamily="50" charset="-128"/>
                          <a:ea typeface="Meiryo UI" panose="020B0604030504040204" pitchFamily="50" charset="-128"/>
                        </a:rPr>
                        <a:t>第</a:t>
                      </a:r>
                      <a:r>
                        <a:rPr kumimoji="1" lang="en-US" altLang="ja-JP" sz="1000" b="1">
                          <a:latin typeface="Meiryo UI" panose="020B0604030504040204" pitchFamily="50" charset="-128"/>
                          <a:ea typeface="Meiryo UI" panose="020B0604030504040204" pitchFamily="50" charset="-128"/>
                        </a:rPr>
                        <a:t>2</a:t>
                      </a:r>
                      <a:r>
                        <a:rPr kumimoji="1" lang="ja-JP" altLang="en-US" sz="1000" b="1">
                          <a:latin typeface="Meiryo UI" panose="020B0604030504040204" pitchFamily="50" charset="-128"/>
                          <a:ea typeface="Meiryo UI" panose="020B0604030504040204" pitchFamily="50" charset="-128"/>
                        </a:rPr>
                        <a:t>期（</a:t>
                      </a:r>
                      <a:r>
                        <a:rPr kumimoji="1" lang="en-US" altLang="ja-JP" sz="1000" b="1">
                          <a:latin typeface="Meiryo UI" panose="020B0604030504040204" pitchFamily="50" charset="-128"/>
                          <a:ea typeface="Meiryo UI" panose="020B0604030504040204" pitchFamily="50" charset="-128"/>
                        </a:rPr>
                        <a:t>R6</a:t>
                      </a:r>
                      <a:r>
                        <a:rPr kumimoji="1" lang="ja-JP" altLang="en-US" sz="1000" b="1">
                          <a:latin typeface="Meiryo UI" panose="020B0604030504040204" pitchFamily="50" charset="-128"/>
                          <a:ea typeface="Meiryo UI" panose="020B0604030504040204" pitchFamily="50" charset="-128"/>
                        </a:rPr>
                        <a:t>年度）</a:t>
                      </a:r>
                      <a:endParaRPr kumimoji="1" lang="en-US" altLang="ja-JP" sz="1000" b="1">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8788871"/>
                  </a:ext>
                </a:extLst>
              </a:tr>
              <a:tr h="979803">
                <a:tc>
                  <a:txBody>
                    <a:bodyPr/>
                    <a:lstStyle/>
                    <a:p>
                      <a:endParaRPr lang="ja-JP" altLang="en-US" sz="13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ctr"/>
                      <a:r>
                        <a:rPr kumimoji="1" lang="ja-JP" altLang="en-US" sz="900">
                          <a:latin typeface="Meiryo UI" panose="020B0604030504040204" pitchFamily="50" charset="-128"/>
                          <a:ea typeface="Meiryo UI" panose="020B0604030504040204" pitchFamily="50" charset="-128"/>
                        </a:rPr>
                        <a:t>月</a:t>
                      </a:r>
                    </a:p>
                  </a:txBody>
                  <a:tcPr vert="eaVert"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900">
                          <a:latin typeface="Meiryo UI" panose="020B0604030504040204" pitchFamily="50" charset="-128"/>
                          <a:ea typeface="Meiryo UI" panose="020B0604030504040204" pitchFamily="50" charset="-128"/>
                        </a:rPr>
                        <a:t>R5</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3</a:t>
                      </a:r>
                      <a:r>
                        <a:rPr kumimoji="1" lang="ja-JP" altLang="en-US" sz="900">
                          <a:latin typeface="Meiryo UI" panose="020B0604030504040204" pitchFamily="50" charset="-128"/>
                          <a:ea typeface="Meiryo UI" panose="020B0604030504040204" pitchFamily="50" charset="-128"/>
                        </a:rPr>
                        <a:t>月</a:t>
                      </a:r>
                    </a:p>
                  </a:txBody>
                  <a:tcPr marL="0" marR="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R6</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535178">
                <a:tc>
                  <a:txBody>
                    <a:bodyPr/>
                    <a:lstStyle/>
                    <a:p>
                      <a:pPr algn="ctr"/>
                      <a:r>
                        <a:rPr kumimoji="1" lang="en-US" altLang="ja-JP" sz="900">
                          <a:latin typeface="Meiryo UI" panose="020B0604030504040204" pitchFamily="50" charset="-128"/>
                          <a:ea typeface="Meiryo UI" panose="020B0604030504040204" pitchFamily="50" charset="-128"/>
                        </a:rPr>
                        <a:t>1</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調査</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アスベスト等</a:t>
                      </a:r>
                      <a:r>
                        <a:rPr kumimoji="1" lang="en-US" altLang="ja-JP" sz="900">
                          <a:latin typeface="Meiryo UI" panose="020B0604030504040204" pitchFamily="50" charset="-128"/>
                          <a:ea typeface="Meiryo UI" panose="020B0604030504040204" pitchFamily="50" charset="-128"/>
                        </a:rPr>
                        <a:t>)</a:t>
                      </a:r>
                      <a:endParaRPr kumimoji="1" lang="ja-JP" altLang="en-US" sz="900">
                        <a:latin typeface="Meiryo UI" panose="020B0604030504040204" pitchFamily="50" charset="-128"/>
                        <a:ea typeface="Meiryo UI" panose="020B0604030504040204" pitchFamily="50" charset="-128"/>
                      </a:endParaRP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53738171"/>
                  </a:ext>
                </a:extLst>
              </a:tr>
              <a:tr h="275698">
                <a:tc>
                  <a:txBody>
                    <a:bodyPr/>
                    <a:lstStyle/>
                    <a:p>
                      <a:pPr algn="ctr"/>
                      <a:r>
                        <a:rPr kumimoji="1" lang="en-US" altLang="ja-JP" sz="900">
                          <a:latin typeface="Meiryo UI" panose="020B0604030504040204" pitchFamily="50" charset="-128"/>
                          <a:ea typeface="Meiryo UI" panose="020B0604030504040204" pitchFamily="50" charset="-128"/>
                        </a:rPr>
                        <a:t>2</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設計</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183939788"/>
                  </a:ext>
                </a:extLst>
              </a:tr>
              <a:tr h="389221">
                <a:tc>
                  <a:txBody>
                    <a:bodyPr/>
                    <a:lstStyle/>
                    <a:p>
                      <a:pPr algn="ctr"/>
                      <a:r>
                        <a:rPr kumimoji="1" lang="en-US" altLang="ja-JP" sz="900">
                          <a:latin typeface="Meiryo UI" panose="020B0604030504040204" pitchFamily="50" charset="-128"/>
                          <a:ea typeface="Meiryo UI" panose="020B0604030504040204" pitchFamily="50" charset="-128"/>
                        </a:rPr>
                        <a:t>3</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確認申請</a:t>
                      </a:r>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見積</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66127260"/>
                  </a:ext>
                </a:extLst>
              </a:tr>
              <a:tr h="645160">
                <a:tc rowSpan="2">
                  <a:txBody>
                    <a:bodyPr/>
                    <a:lstStyle/>
                    <a:p>
                      <a:pPr algn="ctr"/>
                      <a:r>
                        <a:rPr kumimoji="1" lang="en-US" altLang="ja-JP" sz="900">
                          <a:latin typeface="Meiryo UI" panose="020B0604030504040204" pitchFamily="50" charset="-128"/>
                          <a:ea typeface="Meiryo UI" panose="020B0604030504040204" pitchFamily="50" charset="-128"/>
                        </a:rPr>
                        <a:t>4</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kumimoji="1" lang="ja-JP" altLang="en-US" sz="900">
                          <a:latin typeface="Meiryo UI" panose="020B0604030504040204" pitchFamily="50" charset="-128"/>
                          <a:ea typeface="Meiryo UI" panose="020B0604030504040204" pitchFamily="50" charset="-128"/>
                        </a:rPr>
                        <a:t>施工</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900">
                          <a:latin typeface="Meiryo UI" panose="020B0604030504040204" pitchFamily="50" charset="-128"/>
                          <a:ea typeface="Meiryo UI" panose="020B0604030504040204" pitchFamily="50" charset="-128"/>
                        </a:rPr>
                        <a:t>既存撤去</a:t>
                      </a:r>
                      <a:r>
                        <a:rPr kumimoji="1" lang="en-US" altLang="ja-JP" sz="900">
                          <a:latin typeface="Meiryo UI" panose="020B0604030504040204" pitchFamily="50" charset="-128"/>
                          <a:ea typeface="Meiryo UI" panose="020B0604030504040204" pitchFamily="50" charset="-128"/>
                        </a:rPr>
                        <a:t/>
                      </a:r>
                      <a:br>
                        <a:rPr kumimoji="1" lang="en-US" altLang="ja-JP" sz="900">
                          <a:latin typeface="Meiryo UI" panose="020B0604030504040204" pitchFamily="50" charset="-128"/>
                          <a:ea typeface="Meiryo UI" panose="020B0604030504040204" pitchFamily="50" charset="-128"/>
                        </a:rPr>
                      </a:br>
                      <a:r>
                        <a:rPr kumimoji="1" lang="ja-JP" altLang="en-US" sz="900">
                          <a:latin typeface="Meiryo UI" panose="020B0604030504040204" pitchFamily="50" charset="-128"/>
                          <a:ea typeface="Meiryo UI" panose="020B0604030504040204" pitchFamily="50" charset="-128"/>
                        </a:rPr>
                        <a:t>（解体）</a:t>
                      </a: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3886104"/>
                  </a:ext>
                </a:extLst>
              </a:tr>
              <a:tr h="645160">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900">
                          <a:latin typeface="Meiryo UI" panose="020B0604030504040204" pitchFamily="50" charset="-128"/>
                          <a:ea typeface="Meiryo UI" panose="020B0604030504040204" pitchFamily="50" charset="-128"/>
                        </a:rPr>
                        <a:t>改修工事</a:t>
                      </a:r>
                      <a:endParaRPr kumimoji="1" lang="en-US" altLang="ja-JP" sz="900">
                        <a:latin typeface="Meiryo UI" panose="020B0604030504040204" pitchFamily="50" charset="-128"/>
                        <a:ea typeface="Meiryo UI" panose="020B0604030504040204" pitchFamily="50" charset="-128"/>
                      </a:endParaRPr>
                    </a:p>
                    <a:p>
                      <a:pPr algn="l"/>
                      <a:r>
                        <a:rPr kumimoji="1" lang="ja-JP" altLang="en-US" sz="900">
                          <a:latin typeface="Meiryo UI" panose="020B0604030504040204" pitchFamily="50" charset="-128"/>
                          <a:ea typeface="Meiryo UI" panose="020B0604030504040204" pitchFamily="50" charset="-128"/>
                        </a:rPr>
                        <a:t>（改修）</a:t>
                      </a: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5"/>
                  </a:ext>
                </a:extLst>
              </a:tr>
              <a:tr h="389221">
                <a:tc>
                  <a:txBody>
                    <a:bodyPr/>
                    <a:lstStyle/>
                    <a:p>
                      <a:pPr algn="ctr"/>
                      <a:r>
                        <a:rPr kumimoji="1" lang="en-US" altLang="ja-JP" sz="900">
                          <a:latin typeface="Meiryo UI" panose="020B0604030504040204" pitchFamily="50" charset="-128"/>
                          <a:ea typeface="Meiryo UI" panose="020B0604030504040204" pitchFamily="50" charset="-128"/>
                        </a:rPr>
                        <a:t>5</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900">
                          <a:latin typeface="Meiryo UI" panose="020B0604030504040204" pitchFamily="50" charset="-128"/>
                          <a:ea typeface="Meiryo UI" panose="020B0604030504040204" pitchFamily="50" charset="-128"/>
                        </a:rPr>
                        <a:t>完了実績報告</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a:endParaRPr kumimoji="1" lang="ja-JP" altLang="en-US" sz="1100">
                        <a:latin typeface="+mn-ea"/>
                        <a:ea typeface="+mn-ea"/>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236484113"/>
                  </a:ext>
                </a:extLst>
              </a:tr>
              <a:tr h="681135">
                <a:tc>
                  <a:txBody>
                    <a:bodyPr/>
                    <a:lstStyle/>
                    <a:p>
                      <a:pPr algn="ctr"/>
                      <a:r>
                        <a:rPr kumimoji="1" lang="en-US" altLang="ja-JP" sz="900">
                          <a:latin typeface="Meiryo UI" panose="020B0604030504040204" pitchFamily="50" charset="-128"/>
                          <a:ea typeface="Meiryo UI" panose="020B0604030504040204" pitchFamily="50" charset="-128"/>
                        </a:rPr>
                        <a:t>6</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900">
                          <a:latin typeface="Meiryo UI" panose="020B0604030504040204" pitchFamily="50" charset="-128"/>
                          <a:ea typeface="Meiryo UI" panose="020B0604030504040204" pitchFamily="50" charset="-128"/>
                        </a:rPr>
                        <a:t>休業期間</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休業する場合のみ記載</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3" name="テキスト ボックス 2">
            <a:extLst>
              <a:ext uri="{FF2B5EF4-FFF2-40B4-BE49-F238E27FC236}">
                <a16:creationId xmlns:a16="http://schemas.microsoft.com/office/drawing/2014/main" id="{E3B095F0-D8D7-4F6F-80FB-753089D40EDC}"/>
              </a:ext>
            </a:extLst>
          </p:cNvPr>
          <p:cNvSpPr txBox="1"/>
          <p:nvPr/>
        </p:nvSpPr>
        <p:spPr>
          <a:xfrm>
            <a:off x="257175" y="842830"/>
            <a:ext cx="8648692" cy="430887"/>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a:latin typeface="Meiryo UI" panose="020B0604030504040204" pitchFamily="50" charset="-128"/>
              <a:ea typeface="Meiryo UI" panose="020B0604030504040204" pitchFamily="50" charset="-128"/>
            </a:endParaRPr>
          </a:p>
          <a:p>
            <a:r>
              <a:rPr lang="ja-JP" altLang="en-US" sz="1100" b="1">
                <a:latin typeface="Meiryo UI" panose="020B0604030504040204" pitchFamily="50" charset="-128"/>
                <a:ea typeface="Meiryo UI" panose="020B0604030504040204" pitchFamily="50" charset="-128"/>
              </a:rPr>
              <a:t>項目</a:t>
            </a:r>
            <a:r>
              <a:rPr lang="en-US" altLang="ja-JP" sz="1100" b="1">
                <a:latin typeface="Meiryo UI" panose="020B0604030504040204" pitchFamily="50" charset="-128"/>
                <a:ea typeface="Meiryo UI" panose="020B0604030504040204" pitchFamily="50" charset="-128"/>
              </a:rPr>
              <a:t>4~5</a:t>
            </a:r>
            <a:r>
              <a:rPr lang="ja-JP" altLang="en-US" sz="1100" b="1">
                <a:latin typeface="Meiryo UI" panose="020B0604030504040204" pitchFamily="50" charset="-128"/>
                <a:ea typeface="Meiryo UI" panose="020B0604030504040204" pitchFamily="50" charset="-128"/>
              </a:rPr>
              <a:t>については、補助対象期間内の実施となることが分かるように記入してください。</a:t>
            </a:r>
            <a:endParaRPr lang="en-US" altLang="ja-JP" sz="1100" b="1">
              <a:latin typeface="Meiryo UI" panose="020B0604030504040204" pitchFamily="50" charset="-128"/>
              <a:ea typeface="Meiryo UI" panose="020B0604030504040204" pitchFamily="50" charset="-128"/>
            </a:endParaRPr>
          </a:p>
        </p:txBody>
      </p:sp>
      <p:sp>
        <p:nvSpPr>
          <p:cNvPr id="9" name="スライド番号プレースホルダー 3">
            <a:extLst>
              <a:ext uri="{FF2B5EF4-FFF2-40B4-BE49-F238E27FC236}">
                <a16:creationId xmlns:a16="http://schemas.microsoft.com/office/drawing/2014/main" id="{14562327-A41B-4486-9035-17056D12DF76}"/>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19</a:t>
            </a:fld>
            <a:endParaRPr kumimoji="1" lang="ja-JP" altLang="en-US">
              <a:latin typeface="Meiryo UI" panose="020B0604030504040204" pitchFamily="50" charset="-128"/>
              <a:ea typeface="Meiryo UI" panose="020B0604030504040204" pitchFamily="50" charset="-128"/>
            </a:endParaRPr>
          </a:p>
        </p:txBody>
      </p:sp>
      <p:sp>
        <p:nvSpPr>
          <p:cNvPr id="5" name="矢印: 五方向 4">
            <a:extLst>
              <a:ext uri="{FF2B5EF4-FFF2-40B4-BE49-F238E27FC236}">
                <a16:creationId xmlns:a16="http://schemas.microsoft.com/office/drawing/2014/main" id="{67795F59-BECE-49FF-8336-15B5D566DEA3}"/>
              </a:ext>
            </a:extLst>
          </p:cNvPr>
          <p:cNvSpPr/>
          <p:nvPr/>
        </p:nvSpPr>
        <p:spPr>
          <a:xfrm>
            <a:off x="1173105" y="3212129"/>
            <a:ext cx="960453"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6" name="矢印: 五方向 5">
            <a:extLst>
              <a:ext uri="{FF2B5EF4-FFF2-40B4-BE49-F238E27FC236}">
                <a16:creationId xmlns:a16="http://schemas.microsoft.com/office/drawing/2014/main" id="{0B125EAB-EC2F-47F6-8002-48A4501C7808}"/>
              </a:ext>
            </a:extLst>
          </p:cNvPr>
          <p:cNvSpPr/>
          <p:nvPr/>
        </p:nvSpPr>
        <p:spPr>
          <a:xfrm>
            <a:off x="1519624" y="3637593"/>
            <a:ext cx="960453"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7" name="矢印: 五方向 6">
            <a:extLst>
              <a:ext uri="{FF2B5EF4-FFF2-40B4-BE49-F238E27FC236}">
                <a16:creationId xmlns:a16="http://schemas.microsoft.com/office/drawing/2014/main" id="{602F16E8-637C-4AF8-B257-4CD4792BC595}"/>
              </a:ext>
            </a:extLst>
          </p:cNvPr>
          <p:cNvSpPr/>
          <p:nvPr/>
        </p:nvSpPr>
        <p:spPr>
          <a:xfrm>
            <a:off x="2505075" y="4436706"/>
            <a:ext cx="1706707"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8" name="矢印: 五方向 7">
            <a:extLst>
              <a:ext uri="{FF2B5EF4-FFF2-40B4-BE49-F238E27FC236}">
                <a16:creationId xmlns:a16="http://schemas.microsoft.com/office/drawing/2014/main" id="{56989C93-0B57-4DDE-AD76-BADA23F50FB4}"/>
              </a:ext>
            </a:extLst>
          </p:cNvPr>
          <p:cNvSpPr/>
          <p:nvPr/>
        </p:nvSpPr>
        <p:spPr>
          <a:xfrm>
            <a:off x="4845809" y="5066732"/>
            <a:ext cx="3042045"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0" name="矢印: 五方向 9">
            <a:extLst>
              <a:ext uri="{FF2B5EF4-FFF2-40B4-BE49-F238E27FC236}">
                <a16:creationId xmlns:a16="http://schemas.microsoft.com/office/drawing/2014/main" id="{37944C09-28B2-475D-A220-9F768AEE0241}"/>
              </a:ext>
            </a:extLst>
          </p:cNvPr>
          <p:cNvSpPr/>
          <p:nvPr/>
        </p:nvSpPr>
        <p:spPr>
          <a:xfrm>
            <a:off x="1507558" y="3975969"/>
            <a:ext cx="984583"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1" name="矢印: 五方向 10">
            <a:extLst>
              <a:ext uri="{FF2B5EF4-FFF2-40B4-BE49-F238E27FC236}">
                <a16:creationId xmlns:a16="http://schemas.microsoft.com/office/drawing/2014/main" id="{A2F31D24-F91D-413A-9731-D6B400063866}"/>
              </a:ext>
            </a:extLst>
          </p:cNvPr>
          <p:cNvSpPr/>
          <p:nvPr/>
        </p:nvSpPr>
        <p:spPr>
          <a:xfrm>
            <a:off x="3980873" y="5646120"/>
            <a:ext cx="864937"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a:latin typeface="Meiryo UI" panose="020B0604030504040204" pitchFamily="50" charset="-128"/>
              <a:ea typeface="Meiryo UI" panose="020B0604030504040204" pitchFamily="50" charset="-128"/>
            </a:endParaRPr>
          </a:p>
        </p:txBody>
      </p:sp>
      <p:sp>
        <p:nvSpPr>
          <p:cNvPr id="12" name="Rectangle 15">
            <a:extLst>
              <a:ext uri="{FF2B5EF4-FFF2-40B4-BE49-F238E27FC236}">
                <a16:creationId xmlns:a16="http://schemas.microsoft.com/office/drawing/2014/main" id="{E97F1BF0-8D3E-4A39-BB72-87631CBA4BFC}"/>
              </a:ext>
            </a:extLst>
          </p:cNvPr>
          <p:cNvSpPr/>
          <p:nvPr/>
        </p:nvSpPr>
        <p:spPr>
          <a:xfrm>
            <a:off x="7156376" y="105883"/>
            <a:ext cx="1730449" cy="1149234"/>
          </a:xfrm>
          <a:prstGeom prst="rect">
            <a:avLst/>
          </a:prstGeom>
          <a:solidFill>
            <a:srgbClr val="D6D6E8"/>
          </a:solidFill>
          <a:ln w="28575">
            <a:solidFill>
              <a:srgbClr val="002060"/>
            </a:solidFill>
          </a:ln>
        </p:spPr>
        <p:txBody>
          <a:bodyPr vertOverflow="overflow" horzOverflow="overflow" wrap="square" tIns="36000" bIns="36000" rtlCol="0" anchor="ctr">
            <a:noAutofit/>
          </a:bodyPr>
          <a:lstStyle/>
          <a:p>
            <a:pPr marL="171450" marR="0" lvl="0" indent="-171450" algn="l" defTabSz="914400" rtl="0" eaLnBrk="1" fontAlgn="base" latinLnBrk="0" hangingPunct="1">
              <a:lnSpc>
                <a:spcPct val="130000"/>
              </a:lnSpc>
              <a:spcBef>
                <a:spcPct val="0"/>
              </a:spcBef>
              <a:spcAft>
                <a:spcPct val="0"/>
              </a:spcAft>
              <a:buClrTx/>
              <a:buSzTx/>
              <a:buFont typeface="Wingdings" panose="05000000000000000000" pitchFamily="2" charset="2"/>
              <a:buChar char="ü"/>
              <a:tabLst/>
              <a:defRPr/>
            </a:pPr>
            <a:r>
              <a:rPr kumimoji="1" lang="ja-JP" altLang="en-US" sz="1050">
                <a:solidFill>
                  <a:srgbClr val="000000"/>
                </a:solidFill>
                <a:latin typeface="Meiryo UI" panose="020B0604030504040204" pitchFamily="50" charset="-128"/>
                <a:ea typeface="Meiryo UI" panose="020B0604030504040204" pitchFamily="50" charset="-128"/>
                <a:cs typeface="メイリオ"/>
              </a:rPr>
              <a:t>計画申請時にわかる範囲で記載してください（詳細なスケジュールは添付資料にてご提出ください）</a:t>
            </a:r>
            <a:endParaRPr kumimoji="1" lang="en-US" altLang="ja-JP" sz="1050">
              <a:solidFill>
                <a:srgbClr val="000000"/>
              </a:solidFill>
              <a:latin typeface="Meiryo UI" panose="020B0604030504040204" pitchFamily="50" charset="-128"/>
              <a:ea typeface="Meiryo UI" panose="020B0604030504040204" pitchFamily="50" charset="-128"/>
              <a:cs typeface="メイリオ"/>
            </a:endParaRPr>
          </a:p>
        </p:txBody>
      </p:sp>
      <p:sp>
        <p:nvSpPr>
          <p:cNvPr id="14" name="矢印: 五方向 13">
            <a:extLst>
              <a:ext uri="{FF2B5EF4-FFF2-40B4-BE49-F238E27FC236}">
                <a16:creationId xmlns:a16="http://schemas.microsoft.com/office/drawing/2014/main" id="{32FD2AD1-FC7A-463A-AEF8-63C000D15D9F}"/>
              </a:ext>
            </a:extLst>
          </p:cNvPr>
          <p:cNvSpPr/>
          <p:nvPr/>
        </p:nvSpPr>
        <p:spPr>
          <a:xfrm>
            <a:off x="7682831" y="5646120"/>
            <a:ext cx="864937"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79512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E1F40-DFCD-4EE7-933A-5EE170CFED21}"/>
              </a:ext>
            </a:extLst>
          </p:cNvPr>
          <p:cNvSpPr>
            <a:spLocks noGrp="1"/>
          </p:cNvSpPr>
          <p:nvPr>
            <p:ph type="title"/>
          </p:nvPr>
        </p:nvSpPr>
        <p:spPr/>
        <p:txBody>
          <a:bodyPr/>
          <a:lstStyle/>
          <a:p>
            <a:r>
              <a:rPr kumimoji="1" lang="ja-JP" altLang="en-US"/>
              <a:t>①宿泊施設の高付加価値化改修</a:t>
            </a:r>
          </a:p>
        </p:txBody>
      </p:sp>
    </p:spTree>
    <p:extLst>
      <p:ext uri="{BB962C8B-B14F-4D97-AF65-F5344CB8AC3E}">
        <p14:creationId xmlns:p14="http://schemas.microsoft.com/office/powerpoint/2010/main" val="34442644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E1F40-DFCD-4EE7-933A-5EE170CFED21}"/>
              </a:ext>
            </a:extLst>
          </p:cNvPr>
          <p:cNvSpPr>
            <a:spLocks noGrp="1"/>
          </p:cNvSpPr>
          <p:nvPr>
            <p:ph type="title"/>
          </p:nvPr>
        </p:nvSpPr>
        <p:spPr/>
        <p:txBody>
          <a:bodyPr/>
          <a:lstStyle/>
          <a:p>
            <a:r>
              <a:rPr kumimoji="1" lang="ja-JP" altLang="en-US"/>
              <a:t>④公的施設の観光目的での利活用のための</a:t>
            </a:r>
            <a:r>
              <a:rPr kumimoji="1" lang="en-US" altLang="ja-JP"/>
              <a:t/>
            </a:r>
            <a:br>
              <a:rPr kumimoji="1" lang="en-US" altLang="ja-JP"/>
            </a:br>
            <a:r>
              <a:rPr kumimoji="1" lang="ja-JP" altLang="en-US"/>
              <a:t>民間活力の導入</a:t>
            </a:r>
          </a:p>
        </p:txBody>
      </p:sp>
    </p:spTree>
    <p:extLst>
      <p:ext uri="{BB962C8B-B14F-4D97-AF65-F5344CB8AC3E}">
        <p14:creationId xmlns:p14="http://schemas.microsoft.com/office/powerpoint/2010/main" val="35796187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0DB3F1B3-D3BA-4B53-903A-7073D62E6E5A}"/>
              </a:ext>
            </a:extLst>
          </p:cNvPr>
          <p:cNvGraphicFramePr>
            <a:graphicFrameLocks noGrp="1"/>
          </p:cNvGraphicFramePr>
          <p:nvPr>
            <p:extLst>
              <p:ext uri="{D42A27DB-BD31-4B8C-83A1-F6EECF244321}">
                <p14:modId xmlns:p14="http://schemas.microsoft.com/office/powerpoint/2010/main" val="2765664911"/>
              </p:ext>
            </p:extLst>
          </p:nvPr>
        </p:nvGraphicFramePr>
        <p:xfrm>
          <a:off x="298291" y="877588"/>
          <a:ext cx="8547417" cy="5713336"/>
        </p:xfrm>
        <a:graphic>
          <a:graphicData uri="http://schemas.openxmlformats.org/drawingml/2006/table">
            <a:tbl>
              <a:tblPr>
                <a:tableStyleId>{5C22544A-7EE6-4342-B048-85BDC9FD1C3A}</a:tableStyleId>
              </a:tblPr>
              <a:tblGrid>
                <a:gridCol w="745073">
                  <a:extLst>
                    <a:ext uri="{9D8B030D-6E8A-4147-A177-3AD203B41FA5}">
                      <a16:colId xmlns:a16="http://schemas.microsoft.com/office/drawing/2014/main" val="3380646358"/>
                    </a:ext>
                  </a:extLst>
                </a:gridCol>
                <a:gridCol w="589097">
                  <a:extLst>
                    <a:ext uri="{9D8B030D-6E8A-4147-A177-3AD203B41FA5}">
                      <a16:colId xmlns:a16="http://schemas.microsoft.com/office/drawing/2014/main" val="3852992254"/>
                    </a:ext>
                  </a:extLst>
                </a:gridCol>
                <a:gridCol w="1178194">
                  <a:extLst>
                    <a:ext uri="{9D8B030D-6E8A-4147-A177-3AD203B41FA5}">
                      <a16:colId xmlns:a16="http://schemas.microsoft.com/office/drawing/2014/main" val="44779126"/>
                    </a:ext>
                  </a:extLst>
                </a:gridCol>
                <a:gridCol w="598515">
                  <a:extLst>
                    <a:ext uri="{9D8B030D-6E8A-4147-A177-3AD203B41FA5}">
                      <a16:colId xmlns:a16="http://schemas.microsoft.com/office/drawing/2014/main" val="762395761"/>
                    </a:ext>
                  </a:extLst>
                </a:gridCol>
                <a:gridCol w="1168776">
                  <a:extLst>
                    <a:ext uri="{9D8B030D-6E8A-4147-A177-3AD203B41FA5}">
                      <a16:colId xmlns:a16="http://schemas.microsoft.com/office/drawing/2014/main" val="1354607215"/>
                    </a:ext>
                  </a:extLst>
                </a:gridCol>
                <a:gridCol w="4267762">
                  <a:extLst>
                    <a:ext uri="{9D8B030D-6E8A-4147-A177-3AD203B41FA5}">
                      <a16:colId xmlns:a16="http://schemas.microsoft.com/office/drawing/2014/main" val="1988428256"/>
                    </a:ext>
                  </a:extLst>
                </a:gridCol>
              </a:tblGrid>
              <a:tr h="220413">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申請者</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○○市</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bg1"/>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rgbClr val="FF0000"/>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2">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4143152"/>
                  </a:ext>
                </a:extLst>
              </a:tr>
              <a:tr h="220413">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施設名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〇〇お食事処</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63466144"/>
                  </a:ext>
                </a:extLst>
              </a:tr>
              <a:tr h="220413">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所在地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○○県○○市</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660851910"/>
                  </a:ext>
                </a:extLst>
              </a:tr>
              <a:tr h="220413">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委託先</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〇〇株式会社</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51133763"/>
                  </a:ext>
                </a:extLst>
              </a:tr>
              <a:tr h="288626">
                <a:tc rowSpan="4">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事業概要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総事業費</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ja-JP" altLang="en-US" sz="900" u="none" strike="noStrike">
                          <a:solidFill>
                            <a:srgbClr val="FF0000"/>
                          </a:solidFill>
                          <a:effectLst/>
                          <a:latin typeface="Meiryo UI" panose="020B0604030504040204" pitchFamily="50" charset="-128"/>
                          <a:ea typeface="Meiryo UI" panose="020B0604030504040204" pitchFamily="50" charset="-128"/>
                        </a:rPr>
                        <a:t>〇〇千円（税別）</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補助金</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申請額</a:t>
                      </a:r>
                    </a:p>
                  </a:txBody>
                  <a:tcPr marL="10800" marR="108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〇〇千円（税別）</a:t>
                      </a: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807486"/>
                  </a:ext>
                </a:extLst>
              </a:tr>
              <a:tr h="28862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補助率</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en-US" altLang="ja-JP" sz="900" b="0" i="0" u="none" strike="noStrike">
                          <a:solidFill>
                            <a:srgbClr val="FF0000"/>
                          </a:solidFill>
                          <a:effectLst/>
                          <a:latin typeface="Meiryo UI" panose="020B0604030504040204" pitchFamily="50" charset="-128"/>
                          <a:ea typeface="Meiryo UI" panose="020B0604030504040204" pitchFamily="50" charset="-128"/>
                        </a:rPr>
                        <a:t>1/2</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2">
                  <a:txBody>
                    <a:bodyPr/>
                    <a:lstStyle/>
                    <a:p>
                      <a:pPr algn="l" fontAlgn="ct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solidFill>
                        <a:schemeClr val="tx1"/>
                      </a:solidFill>
                      <a:prstDash val="sysDot"/>
                      <a:round/>
                      <a:headEnd type="none" w="med" len="med"/>
                      <a:tailEnd type="none" w="med" len="med"/>
                    </a:lnTlToBr>
                    <a:noFill/>
                  </a:tcPr>
                </a:tc>
                <a:tc hMerge="1">
                  <a:txBody>
                    <a:bodyPr/>
                    <a:lstStyle/>
                    <a:p>
                      <a:pPr algn="l" fontAlgn="ct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264969938"/>
                  </a:ext>
                </a:extLst>
              </a:tr>
              <a:tr h="288626">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R5</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ja-JP" altLang="en-US" sz="900" u="none" strike="noStrike">
                          <a:solidFill>
                            <a:srgbClr val="FF0000"/>
                          </a:solidFill>
                          <a:effectLst/>
                          <a:latin typeface="Meiryo UI" panose="020B0604030504040204" pitchFamily="50" charset="-128"/>
                          <a:ea typeface="Meiryo UI" panose="020B0604030504040204" pitchFamily="50" charset="-128"/>
                        </a:rPr>
                        <a:t>〇〇千円（税別）</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R5</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R5</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R5</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1875393"/>
                  </a:ext>
                </a:extLst>
              </a:tr>
              <a:tr h="288626">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900" b="0" i="0" u="none" strike="noStrike">
                          <a:solidFill>
                            <a:srgbClr val="000000"/>
                          </a:solidFill>
                          <a:effectLst/>
                          <a:latin typeface="Meiryo UI" panose="020B0604030504040204" pitchFamily="50" charset="-128"/>
                          <a:ea typeface="Meiryo UI" panose="020B0604030504040204" pitchFamily="50" charset="-128"/>
                        </a:rPr>
                        <a:t>R6</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a:solidFill>
                            <a:srgbClr val="FF0000"/>
                          </a:solidFill>
                          <a:effectLst/>
                          <a:latin typeface="Meiryo UI" panose="020B0604030504040204" pitchFamily="50" charset="-128"/>
                          <a:ea typeface="Meiryo UI" panose="020B0604030504040204" pitchFamily="50" charset="-128"/>
                        </a:rPr>
                        <a:t>〇〇千円（税別）</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R6</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r>
                        <a:rPr lang="en-US" altLang="ja-JP" sz="900" b="0" i="0" u="none" strike="noStrike">
                          <a:solidFill>
                            <a:schemeClr val="tx1"/>
                          </a:solidFill>
                          <a:effectLst/>
                          <a:latin typeface="Meiryo UI" panose="020B0604030504040204" pitchFamily="50" charset="-128"/>
                          <a:ea typeface="Meiryo UI" panose="020B0604030504040204" pitchFamily="50" charset="-128"/>
                        </a:rPr>
                        <a:t/>
                      </a:r>
                      <a:br>
                        <a:rPr lang="en-US" altLang="ja-JP" sz="900" b="0" i="0" u="none" strike="noStrike">
                          <a:solidFill>
                            <a:schemeClr val="tx1"/>
                          </a:solidFill>
                          <a:effectLst/>
                          <a:latin typeface="Meiryo UI" panose="020B0604030504040204" pitchFamily="50" charset="-128"/>
                          <a:ea typeface="Meiryo UI" panose="020B0604030504040204" pitchFamily="50" charset="-128"/>
                        </a:rPr>
                      </a:b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R6</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R6</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4332370"/>
                  </a:ext>
                </a:extLst>
              </a:tr>
              <a:tr h="919295">
                <a:tc rowSpan="4">
                  <a:txBody>
                    <a:bodyPr/>
                    <a:lstStyle/>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事業詳細</a:t>
                      </a:r>
                      <a:endParaRPr lang="zh-CN"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地域計画との関係</a:t>
                      </a:r>
                      <a:r>
                        <a:rPr lang="en-US" altLang="ja-JP" sz="900" b="0" i="0" u="none" strike="noStrike">
                          <a:solidFill>
                            <a:srgbClr val="000000"/>
                          </a:solidFill>
                          <a:effectLst/>
                          <a:latin typeface="Meiryo UI" panose="020B0604030504040204" pitchFamily="50" charset="-128"/>
                          <a:ea typeface="Meiryo UI" panose="020B0604030504040204" pitchFamily="50" charset="-128"/>
                        </a:rPr>
                        <a:t/>
                      </a:r>
                      <a:br>
                        <a:rPr lang="en-US" altLang="ja-JP" sz="900" b="0" i="0" u="none" strike="noStrike">
                          <a:solidFill>
                            <a:srgbClr val="000000"/>
                          </a:solidFill>
                          <a:effectLst/>
                          <a:latin typeface="Meiryo UI" panose="020B0604030504040204" pitchFamily="50" charset="-128"/>
                          <a:ea typeface="Meiryo UI" panose="020B0604030504040204" pitchFamily="50" charset="-128"/>
                        </a:rPr>
                      </a:b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r>
                        <a:rPr lang="ja-JP" altLang="en-US" sz="900" b="0" i="0" u="none" strike="noStrike">
                          <a:solidFill>
                            <a:srgbClr val="000000"/>
                          </a:solidFill>
                          <a:effectLst/>
                          <a:latin typeface="Meiryo UI" panose="020B0604030504040204" pitchFamily="50" charset="-128"/>
                          <a:ea typeface="Meiryo UI" panose="020B0604030504040204" pitchFamily="50" charset="-128"/>
                        </a:rPr>
                        <a:t>一貫性</a:t>
                      </a: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algn="l" fontAlgn="ctr"/>
                      <a:r>
                        <a:rPr kumimoji="1" lang="en-US" altLang="ja-JP" sz="900" i="0">
                          <a:solidFill>
                            <a:srgbClr val="FF0000"/>
                          </a:solidFill>
                          <a:latin typeface="Meiryo UI" panose="020B0604030504040204" pitchFamily="50" charset="-128"/>
                          <a:ea typeface="Meiryo UI" panose="020B0604030504040204" pitchFamily="50" charset="-128"/>
                        </a:rPr>
                        <a:t>※</a:t>
                      </a:r>
                      <a:r>
                        <a:rPr kumimoji="1" lang="ja-JP" altLang="en-US" sz="900" i="0">
                          <a:solidFill>
                            <a:srgbClr val="FF0000"/>
                          </a:solidFill>
                          <a:latin typeface="Meiryo UI" panose="020B0604030504040204" pitchFamily="50" charset="-128"/>
                          <a:ea typeface="Meiryo UI" panose="020B0604030504040204" pitchFamily="50" charset="-128"/>
                        </a:rPr>
                        <a:t>事業全体における地域のビジョン・コンセプト・ターゲットとの整合性について記載</a:t>
                      </a:r>
                      <a:endParaRPr kumimoji="1" lang="en-US" altLang="ja-JP" sz="900" i="0">
                        <a:solidFill>
                          <a:srgbClr val="FF0000"/>
                        </a:solidFill>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kumimoji="1" lang="ja-JP" altLang="en-US" sz="900" i="0">
                          <a:solidFill>
                            <a:srgbClr val="FF0000"/>
                          </a:solidFill>
                          <a:latin typeface="Meiryo UI" panose="020B0604030504040204" pitchFamily="50" charset="-128"/>
                          <a:ea typeface="Meiryo UI" panose="020B0604030504040204" pitchFamily="50" charset="-128"/>
                        </a:rPr>
                        <a:t>地域計画で定めた〇〇を達成するための改修事業である</a:t>
                      </a: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0032378"/>
                  </a:ext>
                </a:extLst>
              </a:tr>
              <a:tr h="919295">
                <a:tc vMerge="1">
                  <a:txBody>
                    <a:bodyPr/>
                    <a:lstStyle/>
                    <a:p>
                      <a:endParaRPr kumimoji="1" lang="ja-JP" altLang="en-US"/>
                    </a:p>
                  </a:txBody>
                  <a:tcPr/>
                </a:tc>
                <a:tc>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主要な</a:t>
                      </a:r>
                      <a:r>
                        <a:rPr lang="en-US" altLang="ja-JP" sz="900" b="0" i="0" u="none" strike="noStrike">
                          <a:solidFill>
                            <a:srgbClr val="000000"/>
                          </a:solidFill>
                          <a:effectLst/>
                          <a:latin typeface="Meiryo UI" panose="020B0604030504040204" pitchFamily="50" charset="-128"/>
                          <a:ea typeface="Meiryo UI" panose="020B0604030504040204" pitchFamily="50" charset="-128"/>
                        </a:rPr>
                        <a:t/>
                      </a:r>
                      <a:br>
                        <a:rPr lang="en-US" altLang="ja-JP" sz="900" b="0" i="0" u="none" strike="noStrike">
                          <a:solidFill>
                            <a:srgbClr val="000000"/>
                          </a:solidFill>
                          <a:effectLst/>
                          <a:latin typeface="Meiryo UI" panose="020B0604030504040204" pitchFamily="50" charset="-128"/>
                          <a:ea typeface="Meiryo UI" panose="020B0604030504040204" pitchFamily="50" charset="-128"/>
                        </a:rPr>
                      </a:br>
                      <a:r>
                        <a:rPr lang="ja-JP" altLang="en-US" sz="900" b="0" i="0" u="none" strike="noStrike">
                          <a:solidFill>
                            <a:srgbClr val="000000"/>
                          </a:solidFill>
                          <a:effectLst/>
                          <a:latin typeface="Meiryo UI" panose="020B0604030504040204" pitchFamily="50" charset="-128"/>
                          <a:ea typeface="Meiryo UI" panose="020B0604030504040204" pitchFamily="50" charset="-128"/>
                        </a:rPr>
                        <a:t>改修工事</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何をどうする改修であるかを明記（下記例）</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a:lnSpc>
                          <a:spcPct val="100000"/>
                        </a:lnSpc>
                        <a:buFontTx/>
                        <a:buNone/>
                      </a:pP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複数事業がある場合については</a:t>
                      </a:r>
                      <a:r>
                        <a:rPr lang="en-US" altLang="ja-JP" sz="900" b="0" i="0" u="none" strike="noStrike">
                          <a:solidFill>
                            <a:srgbClr val="FF0000"/>
                          </a:solidFill>
                          <a:effectLst/>
                          <a:latin typeface="Meiryo UI" panose="020B0604030504040204" pitchFamily="50" charset="-128"/>
                          <a:ea typeface="Meiryo UI" panose="020B0604030504040204" pitchFamily="50" charset="-128"/>
                        </a:rPr>
                        <a:t>2</a:t>
                      </a:r>
                      <a:r>
                        <a:rPr lang="ja-JP" altLang="en-US" sz="900" b="0" i="0" u="none" strike="noStrike">
                          <a:solidFill>
                            <a:srgbClr val="FF0000"/>
                          </a:solidFill>
                          <a:effectLst/>
                          <a:latin typeface="Meiryo UI" panose="020B0604030504040204" pitchFamily="50" charset="-128"/>
                          <a:ea typeface="Meiryo UI" panose="020B0604030504040204" pitchFamily="50" charset="-128"/>
                        </a:rPr>
                        <a:t>ページ目以降に記載</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a:lnSpc>
                          <a:spcPct val="100000"/>
                        </a:lnSpc>
                        <a:buFont typeface="Arial" panose="020B0604020202020204" pitchFamily="34" charset="0"/>
                        <a:buChar char="•"/>
                      </a:pP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ターゲット</a:t>
                      </a: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のため、〇〇をｘｘとするようなお食事処の改修</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03552158"/>
                  </a:ext>
                </a:extLst>
              </a:tr>
              <a:tr h="919295">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地域へ</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もたらされる効果の提示</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0" indent="0" algn="l" fontAlgn="ctr">
                        <a:buFont typeface="Arial" panose="020B0604020202020204" pitchFamily="34" charset="0"/>
                        <a:buNone/>
                      </a:pP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改修工事による地域裨益性を明示（下記例）</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〇〇を実施することで地域での消費額の向上</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Ｘｘの回遊性の向上に寄与</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〇ｘに取り組むことにより、地域再訪の促進に寄与</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43653252"/>
                  </a:ext>
                </a:extLst>
              </a:tr>
              <a:tr h="919295">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施設の</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高付加</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価値化</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ポイント</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l" fontAlgn="ctr"/>
                      <a:r>
                        <a:rPr kumimoji="1" lang="en-US" altLang="ja-JP" sz="900" b="0" i="0" u="none" strike="noStrike">
                          <a:solidFill>
                            <a:srgbClr val="FF0000"/>
                          </a:solidFill>
                          <a:effectLst/>
                          <a:latin typeface="Meiryo UI" panose="020B0604030504040204" pitchFamily="50" charset="-128"/>
                          <a:ea typeface="Meiryo UI" panose="020B0604030504040204" pitchFamily="50" charset="-128"/>
                        </a:rPr>
                        <a:t>※</a:t>
                      </a:r>
                      <a:r>
                        <a:rPr kumimoji="1" lang="ja-JP" altLang="en-US" sz="900" b="0" i="0" u="none" strike="noStrike">
                          <a:solidFill>
                            <a:srgbClr val="FF0000"/>
                          </a:solidFill>
                          <a:effectLst/>
                          <a:latin typeface="Meiryo UI" panose="020B0604030504040204" pitchFamily="50" charset="-128"/>
                          <a:ea typeface="Meiryo UI" panose="020B0604030504040204" pitchFamily="50" charset="-128"/>
                        </a:rPr>
                        <a:t>この事業を実施することによって、改修前と比べてどのように収益力が向上するかを明記</a:t>
                      </a:r>
                      <a:endParaRPr kumimoji="1"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〇〇によって（ターゲット）の満足感が高まることで、ｘｘとなり、収益力が向上する</a:t>
                      </a: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7522876"/>
                  </a:ext>
                </a:extLst>
              </a:tr>
            </a:tbl>
          </a:graphicData>
        </a:graphic>
      </p:graphicFrame>
      <p:sp>
        <p:nvSpPr>
          <p:cNvPr id="3" name="スライド番号プレースホルダー 3">
            <a:extLst>
              <a:ext uri="{FF2B5EF4-FFF2-40B4-BE49-F238E27FC236}">
                <a16:creationId xmlns:a16="http://schemas.microsoft.com/office/drawing/2014/main" id="{9482ADF7-DA96-406E-B926-CDB213A18DA0}"/>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21</a:t>
            </a:fld>
            <a:endParaRPr kumimoji="1" lang="ja-JP" altLang="en-US">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763855C9-DFD1-4722-85D6-365E8F3AD5FD}"/>
              </a:ext>
            </a:extLst>
          </p:cNvPr>
          <p:cNvSpPr/>
          <p:nvPr/>
        </p:nvSpPr>
        <p:spPr>
          <a:xfrm>
            <a:off x="4706471" y="1247454"/>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改修工事前</a:t>
            </a:r>
          </a:p>
        </p:txBody>
      </p:sp>
      <p:sp>
        <p:nvSpPr>
          <p:cNvPr id="8" name="正方形/長方形 7">
            <a:extLst>
              <a:ext uri="{FF2B5EF4-FFF2-40B4-BE49-F238E27FC236}">
                <a16:creationId xmlns:a16="http://schemas.microsoft.com/office/drawing/2014/main" id="{DE707227-21F3-47E5-B95F-4A3794AD6CCC}"/>
              </a:ext>
            </a:extLst>
          </p:cNvPr>
          <p:cNvSpPr/>
          <p:nvPr/>
        </p:nvSpPr>
        <p:spPr>
          <a:xfrm>
            <a:off x="4706471" y="392488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改修工事後</a:t>
            </a:r>
          </a:p>
        </p:txBody>
      </p:sp>
      <p:sp>
        <p:nvSpPr>
          <p:cNvPr id="9" name="正方形/長方形 8">
            <a:extLst>
              <a:ext uri="{FF2B5EF4-FFF2-40B4-BE49-F238E27FC236}">
                <a16:creationId xmlns:a16="http://schemas.microsoft.com/office/drawing/2014/main" id="{E8B49232-E862-4519-83D2-6D7EB2B685B4}"/>
              </a:ext>
            </a:extLst>
          </p:cNvPr>
          <p:cNvSpPr/>
          <p:nvPr/>
        </p:nvSpPr>
        <p:spPr>
          <a:xfrm>
            <a:off x="4783910" y="1489166"/>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改修対象の現状の写真</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768887E4-880C-411A-B8DF-1CB90E4FFC3C}"/>
              </a:ext>
            </a:extLst>
          </p:cNvPr>
          <p:cNvSpPr/>
          <p:nvPr/>
        </p:nvSpPr>
        <p:spPr>
          <a:xfrm>
            <a:off x="4783910" y="4182319"/>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11" name="二等辺三角形 10">
            <a:extLst>
              <a:ext uri="{FF2B5EF4-FFF2-40B4-BE49-F238E27FC236}">
                <a16:creationId xmlns:a16="http://schemas.microsoft.com/office/drawing/2014/main" id="{4CD82F90-09C2-4855-B430-27B51F8E7F39}"/>
              </a:ext>
            </a:extLst>
          </p:cNvPr>
          <p:cNvSpPr/>
          <p:nvPr/>
        </p:nvSpPr>
        <p:spPr>
          <a:xfrm flipV="1">
            <a:off x="5595037" y="3798173"/>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438D3F42-0747-4EE0-8137-57BB05B0FEFD}"/>
              </a:ext>
            </a:extLst>
          </p:cNvPr>
          <p:cNvSpPr/>
          <p:nvPr/>
        </p:nvSpPr>
        <p:spPr>
          <a:xfrm>
            <a:off x="4783910" y="1110831"/>
            <a:ext cx="3897511" cy="144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UI" panose="020B0604030504040204" pitchFamily="50" charset="-128"/>
                <a:ea typeface="Meiryo UI" panose="020B0604030504040204" pitchFamily="50" charset="-128"/>
              </a:rPr>
              <a:t>代表的な改修</a:t>
            </a:r>
          </a:p>
        </p:txBody>
      </p:sp>
      <p:pic>
        <p:nvPicPr>
          <p:cNvPr id="12" name="Picture 2" descr="団体旅行　レストラン に対する画像結果">
            <a:extLst>
              <a:ext uri="{FF2B5EF4-FFF2-40B4-BE49-F238E27FC236}">
                <a16:creationId xmlns:a16="http://schemas.microsoft.com/office/drawing/2014/main" id="{002FE1A4-EC1D-49C3-8D12-0AFB39364D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8812" y="1498928"/>
            <a:ext cx="3658993" cy="219097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カフェレストラン に対する画像結果">
            <a:extLst>
              <a:ext uri="{FF2B5EF4-FFF2-40B4-BE49-F238E27FC236}">
                <a16:creationId xmlns:a16="http://schemas.microsoft.com/office/drawing/2014/main" id="{02C17C74-20D0-4A52-A375-2ACA4FDFC4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8812" y="4210112"/>
            <a:ext cx="3658993" cy="2195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7302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a:extLst>
              <a:ext uri="{FF2B5EF4-FFF2-40B4-BE49-F238E27FC236}">
                <a16:creationId xmlns:a16="http://schemas.microsoft.com/office/drawing/2014/main" id="{0ACE04DD-0C25-47DA-A748-075FB38DF238}"/>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22</a:t>
            </a:fld>
            <a:endParaRPr kumimoji="1" lang="ja-JP" altLang="en-US">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8D145EB4-A803-4354-A711-72D7F9921905}"/>
              </a:ext>
            </a:extLst>
          </p:cNvPr>
          <p:cNvGraphicFramePr>
            <a:graphicFrameLocks noGrp="1"/>
          </p:cNvGraphicFramePr>
          <p:nvPr>
            <p:extLst>
              <p:ext uri="{D42A27DB-BD31-4B8C-83A1-F6EECF244321}">
                <p14:modId xmlns:p14="http://schemas.microsoft.com/office/powerpoint/2010/main" val="2519422565"/>
              </p:ext>
            </p:extLst>
          </p:nvPr>
        </p:nvGraphicFramePr>
        <p:xfrm>
          <a:off x="333484" y="1114491"/>
          <a:ext cx="8474336" cy="3977290"/>
        </p:xfrm>
        <a:graphic>
          <a:graphicData uri="http://schemas.openxmlformats.org/drawingml/2006/table">
            <a:tbl>
              <a:tblPr>
                <a:tableStyleId>{5C22544A-7EE6-4342-B048-85BDC9FD1C3A}</a:tableStyleId>
              </a:tblPr>
              <a:tblGrid>
                <a:gridCol w="335072">
                  <a:extLst>
                    <a:ext uri="{9D8B030D-6E8A-4147-A177-3AD203B41FA5}">
                      <a16:colId xmlns:a16="http://schemas.microsoft.com/office/drawing/2014/main" val="3632154056"/>
                    </a:ext>
                  </a:extLst>
                </a:gridCol>
                <a:gridCol w="855444">
                  <a:extLst>
                    <a:ext uri="{9D8B030D-6E8A-4147-A177-3AD203B41FA5}">
                      <a16:colId xmlns:a16="http://schemas.microsoft.com/office/drawing/2014/main" val="3437276246"/>
                    </a:ext>
                  </a:extLst>
                </a:gridCol>
                <a:gridCol w="2305050">
                  <a:extLst>
                    <a:ext uri="{9D8B030D-6E8A-4147-A177-3AD203B41FA5}">
                      <a16:colId xmlns:a16="http://schemas.microsoft.com/office/drawing/2014/main" val="1588803434"/>
                    </a:ext>
                  </a:extLst>
                </a:gridCol>
                <a:gridCol w="752475">
                  <a:extLst>
                    <a:ext uri="{9D8B030D-6E8A-4147-A177-3AD203B41FA5}">
                      <a16:colId xmlns:a16="http://schemas.microsoft.com/office/drawing/2014/main" val="1640831227"/>
                    </a:ext>
                  </a:extLst>
                </a:gridCol>
                <a:gridCol w="2143125">
                  <a:extLst>
                    <a:ext uri="{9D8B030D-6E8A-4147-A177-3AD203B41FA5}">
                      <a16:colId xmlns:a16="http://schemas.microsoft.com/office/drawing/2014/main" val="3716139860"/>
                    </a:ext>
                  </a:extLst>
                </a:gridCol>
                <a:gridCol w="1041585">
                  <a:extLst>
                    <a:ext uri="{9D8B030D-6E8A-4147-A177-3AD203B41FA5}">
                      <a16:colId xmlns:a16="http://schemas.microsoft.com/office/drawing/2014/main" val="2508646294"/>
                    </a:ext>
                  </a:extLst>
                </a:gridCol>
                <a:gridCol w="1041585">
                  <a:extLst>
                    <a:ext uri="{9D8B030D-6E8A-4147-A177-3AD203B41FA5}">
                      <a16:colId xmlns:a16="http://schemas.microsoft.com/office/drawing/2014/main" val="1096437254"/>
                    </a:ext>
                  </a:extLst>
                </a:gridCol>
              </a:tblGrid>
              <a:tr h="348438">
                <a:tc>
                  <a:txBody>
                    <a:bodyPr/>
                    <a:lstStyle/>
                    <a:p>
                      <a:pPr algn="l" fontAlgn="ctr"/>
                      <a:r>
                        <a:rPr lang="ja-JP" altLang="en-US" sz="1100" b="1" u="none" strike="noStrike">
                          <a:effectLst/>
                          <a:latin typeface="Meiryo UI" panose="020B0604030504040204" pitchFamily="50" charset="-128"/>
                          <a:ea typeface="Meiryo UI" panose="020B0604030504040204" pitchFamily="50" charset="-128"/>
                        </a:rPr>
                        <a:t>　</a:t>
                      </a:r>
                      <a:r>
                        <a:rPr lang="en-US" altLang="ja-JP" sz="1100" b="1" u="none" strike="noStrike">
                          <a:effectLst/>
                          <a:latin typeface="Meiryo UI" panose="020B0604030504040204" pitchFamily="50" charset="-128"/>
                          <a:ea typeface="Meiryo UI" panose="020B0604030504040204" pitchFamily="50" charset="-128"/>
                        </a:rPr>
                        <a:t>#</a:t>
                      </a:r>
                      <a:endParaRPr lang="ja-JP"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工事区分</a:t>
                      </a:r>
                      <a:endParaRPr lang="en-US" altLang="ja-JP"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改修工事内容</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u="none" strike="noStrike">
                          <a:effectLst/>
                          <a:latin typeface="Meiryo UI" panose="020B0604030504040204" pitchFamily="50" charset="-128"/>
                          <a:ea typeface="Meiryo UI" panose="020B0604030504040204" pitchFamily="50" charset="-128"/>
                        </a:rPr>
                        <a:t>面積</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工事発注先</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税別事業費</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税別</a:t>
                      </a:r>
                      <a:r>
                        <a:rPr lang="zh-TW" altLang="en-US" sz="1100" b="1" i="0" u="none" strike="noStrike">
                          <a:solidFill>
                            <a:srgbClr val="000000"/>
                          </a:solidFill>
                          <a:effectLst/>
                          <a:latin typeface="Meiryo UI" panose="020B0604030504040204" pitchFamily="50" charset="-128"/>
                          <a:ea typeface="Meiryo UI" panose="020B0604030504040204" pitchFamily="50" charset="-128"/>
                        </a:rPr>
                        <a:t>補助金</a:t>
                      </a:r>
                      <a:endParaRPr lang="en-US" altLang="zh-TW" sz="1100" b="1"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zh-TW" altLang="en-US" sz="1100" b="1" i="0" u="none" strike="noStrike">
                          <a:solidFill>
                            <a:srgbClr val="000000"/>
                          </a:solidFill>
                          <a:effectLst/>
                          <a:latin typeface="Meiryo UI" panose="020B0604030504040204" pitchFamily="50" charset="-128"/>
                          <a:ea typeface="Meiryo UI" panose="020B0604030504040204" pitchFamily="50" charset="-128"/>
                        </a:rPr>
                        <a:t>申請額</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881900706"/>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本体工事</a:t>
                      </a:r>
                      <a:endParaRPr lang="en-US" altLang="ja-JP" sz="100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外観改修（部分）</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〇〇株式会社</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53344131"/>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2</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本体工事</a:t>
                      </a:r>
                      <a:endParaRPr lang="en-US" altLang="ja-JP"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駐車場整備</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a:solidFill>
                            <a:srgbClr val="FF0000"/>
                          </a:solidFill>
                          <a:effectLst/>
                          <a:latin typeface="Meiryo UI" panose="020B0604030504040204" pitchFamily="50" charset="-128"/>
                          <a:ea typeface="Meiryo UI" panose="020B0604030504040204" pitchFamily="50" charset="-128"/>
                        </a:rPr>
                        <a:t>〇〇株式会社</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11435093"/>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3</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本体工事</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内装改修</a:t>
                      </a:r>
                      <a:endParaRPr lang="en-US" altLang="ja-JP"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a:solidFill>
                            <a:srgbClr val="FF0000"/>
                          </a:solidFill>
                          <a:effectLst/>
                          <a:latin typeface="Meiryo UI" panose="020B0604030504040204" pitchFamily="50" charset="-128"/>
                          <a:ea typeface="Meiryo UI" panose="020B0604030504040204" pitchFamily="50" charset="-128"/>
                        </a:rPr>
                        <a:t>〇〇株式会社</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86074722"/>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4</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105737"/>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5</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effectLst/>
                          <a:latin typeface="Meiryo UI" panose="020B0604030504040204" pitchFamily="50" charset="-128"/>
                          <a:ea typeface="Meiryo UI" panose="020B0604030504040204" pitchFamily="50" charset="-128"/>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effectLst/>
                          <a:latin typeface="Meiryo UI" panose="020B0604030504040204" pitchFamily="50" charset="-128"/>
                          <a:ea typeface="Meiryo UI" panose="020B0604030504040204" pitchFamily="50" charset="-128"/>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17453373"/>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6</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en-US" altLang="ja-JP"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4886911"/>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7</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58284372"/>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8</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57179745"/>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9</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13713295"/>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10</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32135893"/>
                  </a:ext>
                </a:extLst>
              </a:tr>
              <a:tr h="274744">
                <a:tc gridSpan="5">
                  <a:txBody>
                    <a:bodyPr/>
                    <a:lstStyle/>
                    <a:p>
                      <a:pPr algn="l" fontAlgn="ctr"/>
                      <a:r>
                        <a:rPr lang="ja-JP" altLang="en-US" sz="1000" u="none" strike="noStrike">
                          <a:effectLst/>
                          <a:latin typeface="Meiryo UI" panose="020B0604030504040204" pitchFamily="50" charset="-128"/>
                          <a:ea typeface="Meiryo UI" panose="020B0604030504040204" pitchFamily="50" charset="-128"/>
                        </a:rPr>
                        <a:t>本体工事合計（税別）</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　〇〇千円</a:t>
                      </a:r>
                      <a:endParaRPr lang="en-US" altLang="ja-JP" sz="1000" b="0" i="0" u="none" strike="noStrike">
                        <a:solidFill>
                          <a:srgbClr val="FF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9266669"/>
                  </a:ext>
                </a:extLst>
              </a:tr>
              <a:tr h="274744">
                <a:tc gridSpan="5">
                  <a:txBody>
                    <a:bodyPr/>
                    <a:lstStyle/>
                    <a:p>
                      <a:pPr algn="l" fontAlgn="ctr"/>
                      <a:r>
                        <a:rPr lang="ja-JP" altLang="en-US" sz="1000" u="none" strike="noStrike">
                          <a:effectLst/>
                          <a:latin typeface="Meiryo UI" panose="020B0604030504040204" pitchFamily="50" charset="-128"/>
                          <a:ea typeface="Meiryo UI" panose="020B0604030504040204" pitchFamily="50" charset="-128"/>
                        </a:rPr>
                        <a:t>附帯工事合計（税別）</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　〇〇千円</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0548252"/>
                  </a:ext>
                </a:extLst>
              </a:tr>
              <a:tr h="274744">
                <a:tc gridSpan="5">
                  <a:txBody>
                    <a:bodyPr/>
                    <a:lstStyle/>
                    <a:p>
                      <a:pPr algn="l" fontAlgn="ctr"/>
                      <a:r>
                        <a:rPr lang="ja-JP" altLang="en-US" sz="1000" u="none" strike="noStrike">
                          <a:effectLst/>
                          <a:latin typeface="Meiryo UI" panose="020B0604030504040204" pitchFamily="50" charset="-128"/>
                          <a:ea typeface="Meiryo UI" panose="020B0604030504040204" pitchFamily="50" charset="-128"/>
                        </a:rPr>
                        <a:t>総額（税別）</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　〇〇千円</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1172245"/>
                  </a:ext>
                </a:extLst>
              </a:tr>
            </a:tbl>
          </a:graphicData>
        </a:graphic>
      </p:graphicFrame>
      <p:graphicFrame>
        <p:nvGraphicFramePr>
          <p:cNvPr id="9" name="表 9">
            <a:extLst>
              <a:ext uri="{FF2B5EF4-FFF2-40B4-BE49-F238E27FC236}">
                <a16:creationId xmlns:a16="http://schemas.microsoft.com/office/drawing/2014/main" id="{662312AE-A83A-4399-9138-B5D99BB316D1}"/>
              </a:ext>
            </a:extLst>
          </p:cNvPr>
          <p:cNvGraphicFramePr>
            <a:graphicFrameLocks noGrp="1"/>
          </p:cNvGraphicFramePr>
          <p:nvPr/>
        </p:nvGraphicFramePr>
        <p:xfrm>
          <a:off x="333484" y="5807193"/>
          <a:ext cx="8474335" cy="741680"/>
        </p:xfrm>
        <a:graphic>
          <a:graphicData uri="http://schemas.openxmlformats.org/drawingml/2006/table">
            <a:tbl>
              <a:tblPr firstRow="1" bandRow="1">
                <a:tableStyleId>{2D5ABB26-0587-4C30-8999-92F81FD0307C}</a:tableStyleId>
              </a:tblPr>
              <a:tblGrid>
                <a:gridCol w="669080">
                  <a:extLst>
                    <a:ext uri="{9D8B030D-6E8A-4147-A177-3AD203B41FA5}">
                      <a16:colId xmlns:a16="http://schemas.microsoft.com/office/drawing/2014/main" val="4059974122"/>
                    </a:ext>
                  </a:extLst>
                </a:gridCol>
                <a:gridCol w="7805255">
                  <a:extLst>
                    <a:ext uri="{9D8B030D-6E8A-4147-A177-3AD203B41FA5}">
                      <a16:colId xmlns:a16="http://schemas.microsoft.com/office/drawing/2014/main" val="3557855340"/>
                    </a:ext>
                  </a:extLst>
                </a:gridCol>
              </a:tblGrid>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1</a:t>
                      </a:r>
                      <a:r>
                        <a:rPr kumimoji="1" lang="ja-JP" altLang="en-US" sz="1100" b="1">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kumimoji="1" lang="ja-JP" altLang="en-US" sz="1100">
                          <a:solidFill>
                            <a:srgbClr val="FF0000"/>
                          </a:solidFill>
                          <a:latin typeface="Meiryo UI" panose="020B0604030504040204" pitchFamily="50" charset="-128"/>
                          <a:ea typeface="Meiryo UI" panose="020B0604030504040204" pitchFamily="50" charset="-128"/>
                        </a:rPr>
                        <a:t>外観改修を実施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138266"/>
                  </a:ext>
                </a:extLst>
              </a:tr>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2</a:t>
                      </a:r>
                      <a:r>
                        <a:rPr kumimoji="1" lang="ja-JP" altLang="en-US" sz="1100" b="1">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kumimoji="1" lang="ja-JP" altLang="en-US" sz="1100">
                          <a:solidFill>
                            <a:srgbClr val="FF0000"/>
                          </a:solidFill>
                          <a:latin typeface="Meiryo UI" panose="020B0604030504040204" pitchFamily="50" charset="-128"/>
                          <a:ea typeface="Meiryo UI" panose="020B0604030504040204" pitchFamily="50" charset="-128"/>
                        </a:rPr>
                        <a:t>内装改修と駐車場改修を実施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9764042"/>
                  </a:ext>
                </a:extLst>
              </a:tr>
            </a:tbl>
          </a:graphicData>
        </a:graphic>
      </p:graphicFrame>
      <p:sp>
        <p:nvSpPr>
          <p:cNvPr id="10" name="テキスト ボックス 9">
            <a:extLst>
              <a:ext uri="{FF2B5EF4-FFF2-40B4-BE49-F238E27FC236}">
                <a16:creationId xmlns:a16="http://schemas.microsoft.com/office/drawing/2014/main" id="{7689B47D-6503-4526-9B9A-766484685E15}"/>
              </a:ext>
            </a:extLst>
          </p:cNvPr>
          <p:cNvSpPr txBox="1"/>
          <p:nvPr/>
        </p:nvSpPr>
        <p:spPr>
          <a:xfrm>
            <a:off x="333483" y="5369989"/>
            <a:ext cx="8474335" cy="430887"/>
          </a:xfrm>
          <a:prstGeom prst="rect">
            <a:avLst/>
          </a:prstGeom>
          <a:noFill/>
        </p:spPr>
        <p:txBody>
          <a:bodyPr wrap="square">
            <a:spAutoFit/>
          </a:bodyPr>
          <a:lstStyle/>
          <a:p>
            <a:r>
              <a:rPr lang="ja-JP" altLang="en-US" sz="1100" b="1">
                <a:latin typeface="Meiryo UI" panose="020B0604030504040204" pitchFamily="50" charset="-128"/>
                <a:ea typeface="Meiryo UI" panose="020B0604030504040204" pitchFamily="50" charset="-128"/>
              </a:rPr>
              <a:t>複数年度にわたる事業を計画しており、工事が第</a:t>
            </a:r>
            <a:r>
              <a:rPr lang="en-US" altLang="ja-JP" sz="1100" b="1">
                <a:latin typeface="Meiryo UI" panose="020B0604030504040204" pitchFamily="50" charset="-128"/>
                <a:ea typeface="Meiryo UI" panose="020B0604030504040204" pitchFamily="50" charset="-128"/>
              </a:rPr>
              <a:t>1</a:t>
            </a:r>
            <a:r>
              <a:rPr lang="ja-JP" altLang="en-US" sz="1100" b="1">
                <a:latin typeface="Meiryo UI" panose="020B0604030504040204" pitchFamily="50" charset="-128"/>
                <a:ea typeface="Meiryo UI" panose="020B0604030504040204" pitchFamily="50" charset="-128"/>
              </a:rPr>
              <a:t>期・第</a:t>
            </a:r>
            <a:r>
              <a:rPr lang="en-US" altLang="ja-JP" sz="1100" b="1">
                <a:latin typeface="Meiryo UI" panose="020B0604030504040204" pitchFamily="50" charset="-128"/>
                <a:ea typeface="Meiryo UI" panose="020B0604030504040204" pitchFamily="50" charset="-128"/>
              </a:rPr>
              <a:t>2</a:t>
            </a:r>
            <a:r>
              <a:rPr lang="ja-JP" altLang="en-US" sz="1100" b="1">
                <a:latin typeface="Meiryo UI" panose="020B0604030504040204" pitchFamily="50" charset="-128"/>
                <a:ea typeface="Meiryo UI" panose="020B0604030504040204" pitchFamily="50" charset="-128"/>
              </a:rPr>
              <a:t>期にまたがる場合はそれぞれの期間で実施する事業の概要を記載してください。</a:t>
            </a:r>
            <a:endParaRPr lang="en-US" altLang="ja-JP" sz="1100" b="1">
              <a:latin typeface="Meiryo UI" panose="020B0604030504040204" pitchFamily="50" charset="-128"/>
              <a:ea typeface="Meiryo UI" panose="020B0604030504040204" pitchFamily="50" charset="-128"/>
            </a:endParaRPr>
          </a:p>
          <a:p>
            <a:r>
              <a:rPr lang="en-US" altLang="ja-JP" sz="1100" b="1">
                <a:latin typeface="Meiryo UI" panose="020B0604030504040204" pitchFamily="50" charset="-128"/>
                <a:ea typeface="Meiryo UI" panose="020B0604030504040204" pitchFamily="50" charset="-128"/>
              </a:rPr>
              <a:t>※</a:t>
            </a:r>
            <a:r>
              <a:rPr lang="ja-JP" altLang="en-US" sz="1100" b="1">
                <a:latin typeface="Meiryo UI" panose="020B0604030504040204" pitchFamily="50" charset="-128"/>
                <a:ea typeface="Meiryo UI" panose="020B0604030504040204" pitchFamily="50" charset="-128"/>
              </a:rPr>
              <a:t>対象者のみ記入</a:t>
            </a:r>
          </a:p>
        </p:txBody>
      </p:sp>
      <p:sp>
        <p:nvSpPr>
          <p:cNvPr id="8" name="テキスト ボックス 7">
            <a:extLst>
              <a:ext uri="{FF2B5EF4-FFF2-40B4-BE49-F238E27FC236}">
                <a16:creationId xmlns:a16="http://schemas.microsoft.com/office/drawing/2014/main" id="{CBFF7E7F-4475-4881-A603-90D05FD558AC}"/>
              </a:ext>
            </a:extLst>
          </p:cNvPr>
          <p:cNvSpPr txBox="1"/>
          <p:nvPr/>
        </p:nvSpPr>
        <p:spPr>
          <a:xfrm>
            <a:off x="336082" y="808371"/>
            <a:ext cx="8474335" cy="261610"/>
          </a:xfrm>
          <a:prstGeom prst="rect">
            <a:avLst/>
          </a:prstGeom>
          <a:noFill/>
        </p:spPr>
        <p:txBody>
          <a:bodyPr wrap="square">
            <a:spAutoFit/>
          </a:bodyPr>
          <a:lstStyle/>
          <a:p>
            <a:r>
              <a:rPr lang="ja-JP" altLang="en-US" sz="1100" b="1">
                <a:latin typeface="Meiryo UI" panose="020B0604030504040204" pitchFamily="50" charset="-128"/>
                <a:ea typeface="Meiryo UI" panose="020B0604030504040204" pitchFamily="50" charset="-128"/>
              </a:rPr>
              <a:t>実施する全ての改修事業（主要な改修工事についても含める）について記載してください。必要に応じて列を追加してください。</a:t>
            </a:r>
          </a:p>
        </p:txBody>
      </p:sp>
    </p:spTree>
    <p:extLst>
      <p:ext uri="{BB962C8B-B14F-4D97-AF65-F5344CB8AC3E}">
        <p14:creationId xmlns:p14="http://schemas.microsoft.com/office/powerpoint/2010/main" val="2855103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28ACDCB1-372A-4B6A-89A5-FF6DF0577F12}"/>
              </a:ext>
            </a:extLst>
          </p:cNvPr>
          <p:cNvGraphicFramePr>
            <a:graphicFrameLocks noGrp="1"/>
          </p:cNvGraphicFramePr>
          <p:nvPr/>
        </p:nvGraphicFramePr>
        <p:xfrm>
          <a:off x="297454" y="1129724"/>
          <a:ext cx="8546400" cy="5453955"/>
        </p:xfrm>
        <a:graphic>
          <a:graphicData uri="http://schemas.openxmlformats.org/drawingml/2006/table">
            <a:tbl>
              <a:tblPr>
                <a:tableStyleId>{5C22544A-7EE6-4342-B048-85BDC9FD1C3A}</a:tableStyleId>
              </a:tblPr>
              <a:tblGrid>
                <a:gridCol w="4269543">
                  <a:extLst>
                    <a:ext uri="{9D8B030D-6E8A-4147-A177-3AD203B41FA5}">
                      <a16:colId xmlns:a16="http://schemas.microsoft.com/office/drawing/2014/main" val="912861275"/>
                    </a:ext>
                  </a:extLst>
                </a:gridCol>
                <a:gridCol w="4276857">
                  <a:extLst>
                    <a:ext uri="{9D8B030D-6E8A-4147-A177-3AD203B41FA5}">
                      <a16:colId xmlns:a16="http://schemas.microsoft.com/office/drawing/2014/main" val="1340851421"/>
                    </a:ext>
                  </a:extLst>
                </a:gridCol>
              </a:tblGrid>
              <a:tr h="208802">
                <a:tc>
                  <a:txBody>
                    <a:bodyPr/>
                    <a:lstStyle/>
                    <a:p>
                      <a:pPr algn="ctr" fontAlgn="ctr"/>
                      <a:r>
                        <a:rPr lang="ja-JP" altLang="en-US" sz="1200" b="1" i="0" u="none" strike="noStrike">
                          <a:solidFill>
                            <a:schemeClr val="tx1"/>
                          </a:solidFill>
                          <a:effectLst/>
                          <a:latin typeface="Meiryo UI" panose="020B0604030504040204" pitchFamily="50" charset="-128"/>
                          <a:ea typeface="Meiryo UI" panose="020B0604030504040204" pitchFamily="50" charset="-128"/>
                        </a:rPr>
                        <a:t>改修工事内容①</a:t>
                      </a:r>
                      <a:r>
                        <a:rPr lang="ja-JP" altLang="en-US" sz="1200" b="1" i="0" u="none" strike="noStrike">
                          <a:solidFill>
                            <a:srgbClr val="FF0000"/>
                          </a:solidFill>
                          <a:effectLst/>
                          <a:latin typeface="Meiryo UI" panose="020B0604030504040204" pitchFamily="50" charset="-128"/>
                          <a:ea typeface="Meiryo UI" panose="020B0604030504040204" pitchFamily="50" charset="-128"/>
                        </a:rPr>
                        <a:t>外観改修（部分）</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2"/>
                    </a:solidFill>
                  </a:tcPr>
                </a:tc>
                <a:tc>
                  <a:txBody>
                    <a:bodyPr/>
                    <a:lstStyle/>
                    <a:p>
                      <a:pPr algn="ctr" fontAlgn="ctr"/>
                      <a:r>
                        <a:rPr lang="ja-JP" altLang="en-US" sz="1200" b="1" i="0" u="none" strike="noStrike">
                          <a:solidFill>
                            <a:schemeClr val="tx1"/>
                          </a:solidFill>
                          <a:effectLst/>
                          <a:latin typeface="Meiryo UI" panose="020B0604030504040204" pitchFamily="50" charset="-128"/>
                          <a:ea typeface="Meiryo UI" panose="020B0604030504040204" pitchFamily="50" charset="-128"/>
                        </a:rPr>
                        <a:t>改修工事内容②</a:t>
                      </a:r>
                      <a:r>
                        <a:rPr lang="ja-JP" altLang="en-US" sz="1200" b="1" i="0" u="none" strike="noStrike">
                          <a:solidFill>
                            <a:srgbClr val="FF0000"/>
                          </a:solidFill>
                          <a:effectLst/>
                          <a:latin typeface="Meiryo UI" panose="020B0604030504040204" pitchFamily="50" charset="-128"/>
                          <a:ea typeface="Meiryo UI" panose="020B0604030504040204" pitchFamily="50" charset="-128"/>
                        </a:rPr>
                        <a:t>駐車場整備</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2"/>
                    </a:solidFill>
                  </a:tcPr>
                </a:tc>
                <a:extLst>
                  <a:ext uri="{0D108BD9-81ED-4DB2-BD59-A6C34878D82A}">
                    <a16:rowId xmlns:a16="http://schemas.microsoft.com/office/drawing/2014/main" val="1044997976"/>
                  </a:ext>
                </a:extLst>
              </a:tr>
              <a:tr h="5245153">
                <a:tc>
                  <a:txBody>
                    <a:bodyPr/>
                    <a:lstStyle/>
                    <a:p>
                      <a:pPr algn="ctr" fontAlgn="ctr"/>
                      <a:endParaRPr lang="ja-JP" altLang="en-US" sz="900" b="0" i="0" u="none" strike="noStrike">
                        <a:solidFill>
                          <a:srgbClr val="FF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7101179"/>
                  </a:ext>
                </a:extLst>
              </a:tr>
            </a:tbl>
          </a:graphicData>
        </a:graphic>
      </p:graphicFrame>
      <p:sp>
        <p:nvSpPr>
          <p:cNvPr id="3" name="スライド番号プレースホルダー 3">
            <a:extLst>
              <a:ext uri="{FF2B5EF4-FFF2-40B4-BE49-F238E27FC236}">
                <a16:creationId xmlns:a16="http://schemas.microsoft.com/office/drawing/2014/main" id="{7DABFA1A-CFD3-4336-B725-4782AFDF0E71}"/>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23</a:t>
            </a:fld>
            <a:endParaRPr kumimoji="1" lang="ja-JP" altLang="en-US">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6A7871CE-644F-4845-8081-E70D702745C5}"/>
              </a:ext>
            </a:extLst>
          </p:cNvPr>
          <p:cNvSpPr/>
          <p:nvPr/>
        </p:nvSpPr>
        <p:spPr>
          <a:xfrm>
            <a:off x="4684956" y="1352996"/>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改修工事前</a:t>
            </a:r>
          </a:p>
        </p:txBody>
      </p:sp>
      <p:sp>
        <p:nvSpPr>
          <p:cNvPr id="5" name="正方形/長方形 4">
            <a:extLst>
              <a:ext uri="{FF2B5EF4-FFF2-40B4-BE49-F238E27FC236}">
                <a16:creationId xmlns:a16="http://schemas.microsoft.com/office/drawing/2014/main" id="{AF1FA777-7EF3-4ECE-A90E-2BAE31748387}"/>
              </a:ext>
            </a:extLst>
          </p:cNvPr>
          <p:cNvSpPr/>
          <p:nvPr/>
        </p:nvSpPr>
        <p:spPr>
          <a:xfrm>
            <a:off x="4684956" y="392488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改修工事後</a:t>
            </a:r>
          </a:p>
        </p:txBody>
      </p:sp>
      <p:sp>
        <p:nvSpPr>
          <p:cNvPr id="6" name="正方形/長方形 5">
            <a:extLst>
              <a:ext uri="{FF2B5EF4-FFF2-40B4-BE49-F238E27FC236}">
                <a16:creationId xmlns:a16="http://schemas.microsoft.com/office/drawing/2014/main" id="{4AA3932D-FAE5-4347-9F2B-3FEBC60BCBBC}"/>
              </a:ext>
            </a:extLst>
          </p:cNvPr>
          <p:cNvSpPr/>
          <p:nvPr/>
        </p:nvSpPr>
        <p:spPr>
          <a:xfrm>
            <a:off x="4762395" y="1644130"/>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改修対象の現状の写真</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206C78F4-C6C9-41FE-A925-91E10964D876}"/>
              </a:ext>
            </a:extLst>
          </p:cNvPr>
          <p:cNvSpPr/>
          <p:nvPr/>
        </p:nvSpPr>
        <p:spPr>
          <a:xfrm>
            <a:off x="4762395" y="4278205"/>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8" name="二等辺三角形 7">
            <a:extLst>
              <a:ext uri="{FF2B5EF4-FFF2-40B4-BE49-F238E27FC236}">
                <a16:creationId xmlns:a16="http://schemas.microsoft.com/office/drawing/2014/main" id="{70B7DEEF-80E0-4F58-BE31-7AF791033D39}"/>
              </a:ext>
            </a:extLst>
          </p:cNvPr>
          <p:cNvSpPr/>
          <p:nvPr/>
        </p:nvSpPr>
        <p:spPr>
          <a:xfrm flipV="1">
            <a:off x="5582758" y="3841777"/>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2B6FF458-97F3-4F09-8547-76BDF5415E2C}"/>
              </a:ext>
            </a:extLst>
          </p:cNvPr>
          <p:cNvSpPr/>
          <p:nvPr/>
        </p:nvSpPr>
        <p:spPr>
          <a:xfrm>
            <a:off x="406656" y="1352996"/>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改修工事前</a:t>
            </a:r>
          </a:p>
        </p:txBody>
      </p:sp>
      <p:sp>
        <p:nvSpPr>
          <p:cNvPr id="20" name="正方形/長方形 19">
            <a:extLst>
              <a:ext uri="{FF2B5EF4-FFF2-40B4-BE49-F238E27FC236}">
                <a16:creationId xmlns:a16="http://schemas.microsoft.com/office/drawing/2014/main" id="{47DC1CAD-E04B-4F42-A57A-1536417B9437}"/>
              </a:ext>
            </a:extLst>
          </p:cNvPr>
          <p:cNvSpPr/>
          <p:nvPr/>
        </p:nvSpPr>
        <p:spPr>
          <a:xfrm>
            <a:off x="406656" y="392488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改修工事後</a:t>
            </a:r>
          </a:p>
        </p:txBody>
      </p:sp>
      <p:sp>
        <p:nvSpPr>
          <p:cNvPr id="21" name="正方形/長方形 20">
            <a:extLst>
              <a:ext uri="{FF2B5EF4-FFF2-40B4-BE49-F238E27FC236}">
                <a16:creationId xmlns:a16="http://schemas.microsoft.com/office/drawing/2014/main" id="{0762B2C2-0ED9-486E-9B30-4BF225937780}"/>
              </a:ext>
            </a:extLst>
          </p:cNvPr>
          <p:cNvSpPr/>
          <p:nvPr/>
        </p:nvSpPr>
        <p:spPr>
          <a:xfrm>
            <a:off x="484095" y="1644130"/>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改修対象の現状の写真</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C57BD397-7776-40B3-8136-4308CAEBE97B}"/>
              </a:ext>
            </a:extLst>
          </p:cNvPr>
          <p:cNvSpPr/>
          <p:nvPr/>
        </p:nvSpPr>
        <p:spPr>
          <a:xfrm>
            <a:off x="484095" y="4278205"/>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3" name="二等辺三角形 22">
            <a:extLst>
              <a:ext uri="{FF2B5EF4-FFF2-40B4-BE49-F238E27FC236}">
                <a16:creationId xmlns:a16="http://schemas.microsoft.com/office/drawing/2014/main" id="{F406456C-0493-4F4E-A08E-9FF53492FB37}"/>
              </a:ext>
            </a:extLst>
          </p:cNvPr>
          <p:cNvSpPr/>
          <p:nvPr/>
        </p:nvSpPr>
        <p:spPr>
          <a:xfrm flipV="1">
            <a:off x="1304458" y="3841777"/>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734C6156-F1BF-4A29-8ACF-108B1D9B48CB}"/>
              </a:ext>
            </a:extLst>
          </p:cNvPr>
          <p:cNvSpPr txBox="1"/>
          <p:nvPr/>
        </p:nvSpPr>
        <p:spPr>
          <a:xfrm>
            <a:off x="407376" y="860817"/>
            <a:ext cx="8474335" cy="261610"/>
          </a:xfrm>
          <a:prstGeom prst="rect">
            <a:avLst/>
          </a:prstGeom>
          <a:noFill/>
        </p:spPr>
        <p:txBody>
          <a:bodyPr wrap="square">
            <a:spAutoFit/>
          </a:bodyPr>
          <a:lstStyle/>
          <a:p>
            <a:r>
              <a:rPr lang="ja-JP" altLang="en-US" sz="1100" b="1">
                <a:latin typeface="Meiryo UI" panose="020B0604030504040204" pitchFamily="50" charset="-128"/>
                <a:ea typeface="Meiryo UI" panose="020B0604030504040204" pitchFamily="50" charset="-128"/>
              </a:rPr>
              <a:t>「事業一覧」の番号・改修工事内容と一致するように改修事業について記載してください。必要に応じてこちらのスライドを追加してください。</a:t>
            </a:r>
          </a:p>
        </p:txBody>
      </p:sp>
      <p:pic>
        <p:nvPicPr>
          <p:cNvPr id="15" name="Picture 2" descr="カフェ　外観 に対する画像結果">
            <a:extLst>
              <a:ext uri="{FF2B5EF4-FFF2-40B4-BE49-F238E27FC236}">
                <a16:creationId xmlns:a16="http://schemas.microsoft.com/office/drawing/2014/main" id="{E5AB5D8E-2521-453D-9EA0-F0A3800D6E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468" y="4285840"/>
            <a:ext cx="3208763" cy="2126966"/>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駐車場 に対する画像結果">
            <a:extLst>
              <a:ext uri="{FF2B5EF4-FFF2-40B4-BE49-F238E27FC236}">
                <a16:creationId xmlns:a16="http://schemas.microsoft.com/office/drawing/2014/main" id="{AE32138E-BBA8-4676-949B-C1ECC19DD1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81738" y="4278205"/>
            <a:ext cx="3478974" cy="2102021"/>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 descr="古い駐車場 に対する画像結果">
            <a:extLst>
              <a:ext uri="{FF2B5EF4-FFF2-40B4-BE49-F238E27FC236}">
                <a16:creationId xmlns:a16="http://schemas.microsoft.com/office/drawing/2014/main" id="{51A52775-ECFC-431D-866D-DB7C795785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81739" y="1666473"/>
            <a:ext cx="3478973" cy="211140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8" descr="古い飲食店 に対する画像結果">
            <a:extLst>
              <a:ext uri="{FF2B5EF4-FFF2-40B4-BE49-F238E27FC236}">
                <a16:creationId xmlns:a16="http://schemas.microsoft.com/office/drawing/2014/main" id="{D532B8F9-0CC3-4A45-A5C1-B050B797812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8468" y="1672922"/>
            <a:ext cx="3208763" cy="2098511"/>
          </a:xfrm>
          <a:prstGeom prst="rect">
            <a:avLst/>
          </a:prstGeom>
          <a:noFill/>
          <a:extLst>
            <a:ext uri="{909E8E84-426E-40DD-AFC4-6F175D3DCCD1}">
              <a14:hiddenFill xmlns:a14="http://schemas.microsoft.com/office/drawing/2010/main">
                <a:solidFill>
                  <a:srgbClr val="FFFFFF"/>
                </a:solidFill>
              </a14:hiddenFill>
            </a:ext>
          </a:extLst>
        </p:spPr>
      </p:pic>
      <p:sp>
        <p:nvSpPr>
          <p:cNvPr id="25" name="吹き出し: 四角形 24">
            <a:extLst>
              <a:ext uri="{FF2B5EF4-FFF2-40B4-BE49-F238E27FC236}">
                <a16:creationId xmlns:a16="http://schemas.microsoft.com/office/drawing/2014/main" id="{1C084ABB-8C9A-40E7-AB40-40F67C5A272F}"/>
              </a:ext>
            </a:extLst>
          </p:cNvPr>
          <p:cNvSpPr/>
          <p:nvPr/>
        </p:nvSpPr>
        <p:spPr>
          <a:xfrm>
            <a:off x="2578590" y="1527816"/>
            <a:ext cx="1631060" cy="472683"/>
          </a:xfrm>
          <a:prstGeom prst="wedgeRectCallout">
            <a:avLst>
              <a:gd name="adj1" fmla="val -119362"/>
              <a:gd name="adj2" fmla="val -45216"/>
            </a:avLst>
          </a:prstGeom>
          <a:solidFill>
            <a:srgbClr val="D6D6E8"/>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a:solidFill>
                  <a:schemeClr val="tx1"/>
                </a:solidFill>
                <a:latin typeface="Meiryo UI" panose="020B0604030504040204" pitchFamily="50" charset="-128"/>
                <a:ea typeface="Meiryo UI" panose="020B0604030504040204" pitchFamily="50" charset="-128"/>
              </a:rPr>
              <a:t>改修が妥当であることを示せるような写真　等</a:t>
            </a:r>
          </a:p>
        </p:txBody>
      </p:sp>
      <p:sp>
        <p:nvSpPr>
          <p:cNvPr id="26" name="吹き出し: 四角形 25">
            <a:extLst>
              <a:ext uri="{FF2B5EF4-FFF2-40B4-BE49-F238E27FC236}">
                <a16:creationId xmlns:a16="http://schemas.microsoft.com/office/drawing/2014/main" id="{FD5E748E-8149-4438-8ECE-7E689BB44ABC}"/>
              </a:ext>
            </a:extLst>
          </p:cNvPr>
          <p:cNvSpPr/>
          <p:nvPr/>
        </p:nvSpPr>
        <p:spPr>
          <a:xfrm>
            <a:off x="2778257" y="4071502"/>
            <a:ext cx="1631060" cy="472683"/>
          </a:xfrm>
          <a:prstGeom prst="wedgeRectCallout">
            <a:avLst>
              <a:gd name="adj1" fmla="val -119362"/>
              <a:gd name="adj2" fmla="val -45216"/>
            </a:avLst>
          </a:prstGeom>
          <a:solidFill>
            <a:srgbClr val="D6D6E8"/>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a:solidFill>
                  <a:schemeClr val="tx1"/>
                </a:solidFill>
                <a:latin typeface="Meiryo UI" panose="020B0604030504040204" pitchFamily="50" charset="-128"/>
                <a:ea typeface="Meiryo UI" panose="020B0604030504040204" pitchFamily="50" charset="-128"/>
              </a:rPr>
              <a:t>改修後イメージ・改修内容が</a:t>
            </a:r>
            <a:endParaRPr kumimoji="1" lang="en-US" altLang="ja-JP" sz="900">
              <a:solidFill>
                <a:schemeClr val="tx1"/>
              </a:solidFill>
              <a:latin typeface="Meiryo UI" panose="020B0604030504040204" pitchFamily="50" charset="-128"/>
              <a:ea typeface="Meiryo UI" panose="020B0604030504040204" pitchFamily="50" charset="-128"/>
            </a:endParaRPr>
          </a:p>
          <a:p>
            <a:pPr algn="ctr"/>
            <a:r>
              <a:rPr kumimoji="1" lang="ja-JP" altLang="en-US" sz="900">
                <a:solidFill>
                  <a:schemeClr val="tx1"/>
                </a:solidFill>
                <a:latin typeface="Meiryo UI" panose="020B0604030504040204" pitchFamily="50" charset="-128"/>
                <a:ea typeface="Meiryo UI" panose="020B0604030504040204" pitchFamily="50" charset="-128"/>
              </a:rPr>
              <a:t>分かりやすい写真　等</a:t>
            </a:r>
            <a:endParaRPr kumimoji="1" lang="en-US" altLang="ja-JP" sz="900">
              <a:solidFill>
                <a:schemeClr val="tx1"/>
              </a:solidFill>
              <a:latin typeface="Meiryo UI" panose="020B0604030504040204" pitchFamily="50" charset="-128"/>
              <a:ea typeface="Meiryo UI" panose="020B0604030504040204" pitchFamily="50" charset="-128"/>
            </a:endParaRPr>
          </a:p>
          <a:p>
            <a:pPr algn="ctr"/>
            <a:r>
              <a:rPr kumimoji="1" lang="ja-JP" altLang="en-US" sz="900">
                <a:solidFill>
                  <a:schemeClr val="tx1"/>
                </a:solidFill>
                <a:latin typeface="Meiryo UI" panose="020B0604030504040204" pitchFamily="50" charset="-128"/>
                <a:ea typeface="Meiryo UI" panose="020B0604030504040204" pitchFamily="50" charset="-128"/>
              </a:rPr>
              <a:t>（他施設でも可）</a:t>
            </a:r>
          </a:p>
        </p:txBody>
      </p:sp>
    </p:spTree>
    <p:extLst>
      <p:ext uri="{BB962C8B-B14F-4D97-AF65-F5344CB8AC3E}">
        <p14:creationId xmlns:p14="http://schemas.microsoft.com/office/powerpoint/2010/main" val="3675233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4">
            <a:extLst>
              <a:ext uri="{FF2B5EF4-FFF2-40B4-BE49-F238E27FC236}">
                <a16:creationId xmlns:a16="http://schemas.microsoft.com/office/drawing/2014/main" id="{81E39878-DC2C-403C-AD84-3949403F1D46}"/>
              </a:ext>
            </a:extLst>
          </p:cNvPr>
          <p:cNvGraphicFramePr>
            <a:graphicFrameLocks noGrp="1"/>
          </p:cNvGraphicFramePr>
          <p:nvPr>
            <p:extLst>
              <p:ext uri="{D42A27DB-BD31-4B8C-83A1-F6EECF244321}">
                <p14:modId xmlns:p14="http://schemas.microsoft.com/office/powerpoint/2010/main" val="3002695807"/>
              </p:ext>
            </p:extLst>
          </p:nvPr>
        </p:nvGraphicFramePr>
        <p:xfrm>
          <a:off x="257175" y="1376218"/>
          <a:ext cx="8648692" cy="5224719"/>
        </p:xfrm>
        <a:graphic>
          <a:graphicData uri="http://schemas.openxmlformats.org/drawingml/2006/table">
            <a:tbl>
              <a:tblPr firstRow="1" bandRow="1">
                <a:tableStyleId>{C083E6E3-FA7D-4D7B-A595-EF9225AFEA82}</a:tableStyleId>
              </a:tblPr>
              <a:tblGrid>
                <a:gridCol w="217742">
                  <a:extLst>
                    <a:ext uri="{9D8B030D-6E8A-4147-A177-3AD203B41FA5}">
                      <a16:colId xmlns:a16="http://schemas.microsoft.com/office/drawing/2014/main" val="2410514859"/>
                    </a:ext>
                  </a:extLst>
                </a:gridCol>
                <a:gridCol w="337238">
                  <a:extLst>
                    <a:ext uri="{9D8B030D-6E8A-4147-A177-3AD203B41FA5}">
                      <a16:colId xmlns:a16="http://schemas.microsoft.com/office/drawing/2014/main" val="1604511688"/>
                    </a:ext>
                  </a:extLst>
                </a:gridCol>
                <a:gridCol w="337238">
                  <a:extLst>
                    <a:ext uri="{9D8B030D-6E8A-4147-A177-3AD203B41FA5}">
                      <a16:colId xmlns:a16="http://schemas.microsoft.com/office/drawing/2014/main" val="20002"/>
                    </a:ext>
                  </a:extLst>
                </a:gridCol>
                <a:gridCol w="337238">
                  <a:extLst>
                    <a:ext uri="{9D8B030D-6E8A-4147-A177-3AD203B41FA5}">
                      <a16:colId xmlns:a16="http://schemas.microsoft.com/office/drawing/2014/main" val="3453622333"/>
                    </a:ext>
                  </a:extLst>
                </a:gridCol>
                <a:gridCol w="337238">
                  <a:extLst>
                    <a:ext uri="{9D8B030D-6E8A-4147-A177-3AD203B41FA5}">
                      <a16:colId xmlns:a16="http://schemas.microsoft.com/office/drawing/2014/main" val="20005"/>
                    </a:ext>
                  </a:extLst>
                </a:gridCol>
                <a:gridCol w="337238">
                  <a:extLst>
                    <a:ext uri="{9D8B030D-6E8A-4147-A177-3AD203B41FA5}">
                      <a16:colId xmlns:a16="http://schemas.microsoft.com/office/drawing/2014/main" val="20006"/>
                    </a:ext>
                  </a:extLst>
                </a:gridCol>
                <a:gridCol w="337238">
                  <a:extLst>
                    <a:ext uri="{9D8B030D-6E8A-4147-A177-3AD203B41FA5}">
                      <a16:colId xmlns:a16="http://schemas.microsoft.com/office/drawing/2014/main" val="20007"/>
                    </a:ext>
                  </a:extLst>
                </a:gridCol>
                <a:gridCol w="337238">
                  <a:extLst>
                    <a:ext uri="{9D8B030D-6E8A-4147-A177-3AD203B41FA5}">
                      <a16:colId xmlns:a16="http://schemas.microsoft.com/office/drawing/2014/main" val="20008"/>
                    </a:ext>
                  </a:extLst>
                </a:gridCol>
                <a:gridCol w="337238">
                  <a:extLst>
                    <a:ext uri="{9D8B030D-6E8A-4147-A177-3AD203B41FA5}">
                      <a16:colId xmlns:a16="http://schemas.microsoft.com/office/drawing/2014/main" val="20009"/>
                    </a:ext>
                  </a:extLst>
                </a:gridCol>
                <a:gridCol w="337238">
                  <a:extLst>
                    <a:ext uri="{9D8B030D-6E8A-4147-A177-3AD203B41FA5}">
                      <a16:colId xmlns:a16="http://schemas.microsoft.com/office/drawing/2014/main" val="20010"/>
                    </a:ext>
                  </a:extLst>
                </a:gridCol>
                <a:gridCol w="337238">
                  <a:extLst>
                    <a:ext uri="{9D8B030D-6E8A-4147-A177-3AD203B41FA5}">
                      <a16:colId xmlns:a16="http://schemas.microsoft.com/office/drawing/2014/main" val="20011"/>
                    </a:ext>
                  </a:extLst>
                </a:gridCol>
                <a:gridCol w="337238">
                  <a:extLst>
                    <a:ext uri="{9D8B030D-6E8A-4147-A177-3AD203B41FA5}">
                      <a16:colId xmlns:a16="http://schemas.microsoft.com/office/drawing/2014/main" val="20012"/>
                    </a:ext>
                  </a:extLst>
                </a:gridCol>
                <a:gridCol w="337238">
                  <a:extLst>
                    <a:ext uri="{9D8B030D-6E8A-4147-A177-3AD203B41FA5}">
                      <a16:colId xmlns:a16="http://schemas.microsoft.com/office/drawing/2014/main" val="20013"/>
                    </a:ext>
                  </a:extLst>
                </a:gridCol>
                <a:gridCol w="337238">
                  <a:extLst>
                    <a:ext uri="{9D8B030D-6E8A-4147-A177-3AD203B41FA5}">
                      <a16:colId xmlns:a16="http://schemas.microsoft.com/office/drawing/2014/main" val="20014"/>
                    </a:ext>
                  </a:extLst>
                </a:gridCol>
                <a:gridCol w="337238">
                  <a:extLst>
                    <a:ext uri="{9D8B030D-6E8A-4147-A177-3AD203B41FA5}">
                      <a16:colId xmlns:a16="http://schemas.microsoft.com/office/drawing/2014/main" val="20015"/>
                    </a:ext>
                  </a:extLst>
                </a:gridCol>
                <a:gridCol w="337238">
                  <a:extLst>
                    <a:ext uri="{9D8B030D-6E8A-4147-A177-3AD203B41FA5}">
                      <a16:colId xmlns:a16="http://schemas.microsoft.com/office/drawing/2014/main" val="20016"/>
                    </a:ext>
                  </a:extLst>
                </a:gridCol>
                <a:gridCol w="337238">
                  <a:extLst>
                    <a:ext uri="{9D8B030D-6E8A-4147-A177-3AD203B41FA5}">
                      <a16:colId xmlns:a16="http://schemas.microsoft.com/office/drawing/2014/main" val="1259447307"/>
                    </a:ext>
                  </a:extLst>
                </a:gridCol>
                <a:gridCol w="337238">
                  <a:extLst>
                    <a:ext uri="{9D8B030D-6E8A-4147-A177-3AD203B41FA5}">
                      <a16:colId xmlns:a16="http://schemas.microsoft.com/office/drawing/2014/main" val="1959618967"/>
                    </a:ext>
                  </a:extLst>
                </a:gridCol>
                <a:gridCol w="337238">
                  <a:extLst>
                    <a:ext uri="{9D8B030D-6E8A-4147-A177-3AD203B41FA5}">
                      <a16:colId xmlns:a16="http://schemas.microsoft.com/office/drawing/2014/main" val="3499725561"/>
                    </a:ext>
                  </a:extLst>
                </a:gridCol>
                <a:gridCol w="337238">
                  <a:extLst>
                    <a:ext uri="{9D8B030D-6E8A-4147-A177-3AD203B41FA5}">
                      <a16:colId xmlns:a16="http://schemas.microsoft.com/office/drawing/2014/main" val="910170383"/>
                    </a:ext>
                  </a:extLst>
                </a:gridCol>
                <a:gridCol w="337238">
                  <a:extLst>
                    <a:ext uri="{9D8B030D-6E8A-4147-A177-3AD203B41FA5}">
                      <a16:colId xmlns:a16="http://schemas.microsoft.com/office/drawing/2014/main" val="3320065346"/>
                    </a:ext>
                  </a:extLst>
                </a:gridCol>
                <a:gridCol w="337238">
                  <a:extLst>
                    <a:ext uri="{9D8B030D-6E8A-4147-A177-3AD203B41FA5}">
                      <a16:colId xmlns:a16="http://schemas.microsoft.com/office/drawing/2014/main" val="4270959445"/>
                    </a:ext>
                  </a:extLst>
                </a:gridCol>
                <a:gridCol w="337238">
                  <a:extLst>
                    <a:ext uri="{9D8B030D-6E8A-4147-A177-3AD203B41FA5}">
                      <a16:colId xmlns:a16="http://schemas.microsoft.com/office/drawing/2014/main" val="767095568"/>
                    </a:ext>
                  </a:extLst>
                </a:gridCol>
                <a:gridCol w="337238">
                  <a:extLst>
                    <a:ext uri="{9D8B030D-6E8A-4147-A177-3AD203B41FA5}">
                      <a16:colId xmlns:a16="http://schemas.microsoft.com/office/drawing/2014/main" val="973742052"/>
                    </a:ext>
                  </a:extLst>
                </a:gridCol>
                <a:gridCol w="337238">
                  <a:extLst>
                    <a:ext uri="{9D8B030D-6E8A-4147-A177-3AD203B41FA5}">
                      <a16:colId xmlns:a16="http://schemas.microsoft.com/office/drawing/2014/main" val="2575844476"/>
                    </a:ext>
                  </a:extLst>
                </a:gridCol>
                <a:gridCol w="337238">
                  <a:extLst>
                    <a:ext uri="{9D8B030D-6E8A-4147-A177-3AD203B41FA5}">
                      <a16:colId xmlns:a16="http://schemas.microsoft.com/office/drawing/2014/main" val="2873873041"/>
                    </a:ext>
                  </a:extLst>
                </a:gridCol>
              </a:tblGrid>
              <a:tr h="400289">
                <a:tc gridSpan="2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a:latin typeface="Meiryo UI" panose="020B0604030504040204" pitchFamily="50" charset="-128"/>
                          <a:ea typeface="Meiryo UI" panose="020B0604030504040204" pitchFamily="50" charset="-128"/>
                        </a:rPr>
                        <a:t>実施スケジュール</a:t>
                      </a:r>
                      <a:endParaRPr kumimoji="1" lang="en-US" altLang="ja-JP" sz="1200" b="1">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ctr"/>
                      <a:endParaRPr kumimoji="1" lang="ja-JP" altLang="en-US" sz="1200"/>
                    </a:p>
                  </a:txBody>
                  <a:tcPr anchor="ctr">
                    <a:lnL w="19050"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R w="19050"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068976465"/>
                  </a:ext>
                </a:extLst>
              </a:tr>
              <a:tr h="2838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1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a:latin typeface="Meiryo UI" panose="020B0604030504040204" pitchFamily="50" charset="-128"/>
                          <a:ea typeface="Meiryo UI" panose="020B0604030504040204" pitchFamily="50" charset="-128"/>
                        </a:rPr>
                        <a:t>第</a:t>
                      </a:r>
                      <a:r>
                        <a:rPr kumimoji="1" lang="en-US" altLang="ja-JP" sz="1000" b="1">
                          <a:latin typeface="Meiryo UI" panose="020B0604030504040204" pitchFamily="50" charset="-128"/>
                          <a:ea typeface="Meiryo UI" panose="020B0604030504040204" pitchFamily="50" charset="-128"/>
                        </a:rPr>
                        <a:t>1</a:t>
                      </a:r>
                      <a:r>
                        <a:rPr kumimoji="1" lang="ja-JP" altLang="en-US" sz="1000" b="1">
                          <a:latin typeface="Meiryo UI" panose="020B0604030504040204" pitchFamily="50" charset="-128"/>
                          <a:ea typeface="Meiryo UI" panose="020B0604030504040204" pitchFamily="50" charset="-128"/>
                        </a:rPr>
                        <a:t>期（</a:t>
                      </a:r>
                      <a:r>
                        <a:rPr kumimoji="1" lang="en-US" altLang="ja-JP" sz="1000" b="1">
                          <a:latin typeface="Meiryo UI" panose="020B0604030504040204" pitchFamily="50" charset="-128"/>
                          <a:ea typeface="Meiryo UI" panose="020B0604030504040204" pitchFamily="50" charset="-128"/>
                        </a:rPr>
                        <a:t>R5</a:t>
                      </a:r>
                      <a:r>
                        <a:rPr kumimoji="1" lang="ja-JP" altLang="en-US" sz="1000" b="1">
                          <a:latin typeface="Meiryo UI" panose="020B0604030504040204" pitchFamily="50" charset="-128"/>
                          <a:ea typeface="Meiryo UI" panose="020B0604030504040204" pitchFamily="50" charset="-128"/>
                        </a:rPr>
                        <a:t>年度）</a:t>
                      </a:r>
                      <a:endParaRPr kumimoji="1" lang="en-US" altLang="ja-JP" sz="1000" b="1">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a:latin typeface="Meiryo UI" panose="020B0604030504040204" pitchFamily="50" charset="-128"/>
                          <a:ea typeface="Meiryo UI" panose="020B0604030504040204" pitchFamily="50" charset="-128"/>
                        </a:rPr>
                        <a:t>第</a:t>
                      </a:r>
                      <a:r>
                        <a:rPr kumimoji="1" lang="en-US" altLang="ja-JP" sz="1000" b="1">
                          <a:latin typeface="Meiryo UI" panose="020B0604030504040204" pitchFamily="50" charset="-128"/>
                          <a:ea typeface="Meiryo UI" panose="020B0604030504040204" pitchFamily="50" charset="-128"/>
                        </a:rPr>
                        <a:t>2</a:t>
                      </a:r>
                      <a:r>
                        <a:rPr kumimoji="1" lang="ja-JP" altLang="en-US" sz="1000" b="1">
                          <a:latin typeface="Meiryo UI" panose="020B0604030504040204" pitchFamily="50" charset="-128"/>
                          <a:ea typeface="Meiryo UI" panose="020B0604030504040204" pitchFamily="50" charset="-128"/>
                        </a:rPr>
                        <a:t>期（</a:t>
                      </a:r>
                      <a:r>
                        <a:rPr kumimoji="1" lang="en-US" altLang="ja-JP" sz="1000" b="1">
                          <a:latin typeface="Meiryo UI" panose="020B0604030504040204" pitchFamily="50" charset="-128"/>
                          <a:ea typeface="Meiryo UI" panose="020B0604030504040204" pitchFamily="50" charset="-128"/>
                        </a:rPr>
                        <a:t>R6</a:t>
                      </a:r>
                      <a:r>
                        <a:rPr kumimoji="1" lang="ja-JP" altLang="en-US" sz="1000" b="1">
                          <a:latin typeface="Meiryo UI" panose="020B0604030504040204" pitchFamily="50" charset="-128"/>
                          <a:ea typeface="Meiryo UI" panose="020B0604030504040204" pitchFamily="50" charset="-128"/>
                        </a:rPr>
                        <a:t>年度）</a:t>
                      </a:r>
                      <a:endParaRPr kumimoji="1" lang="en-US" altLang="ja-JP" sz="1000" b="1">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8788871"/>
                  </a:ext>
                </a:extLst>
              </a:tr>
              <a:tr h="979803">
                <a:tc>
                  <a:txBody>
                    <a:bodyPr/>
                    <a:lstStyle/>
                    <a:p>
                      <a:endParaRPr lang="ja-JP" altLang="en-US" sz="13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ctr"/>
                      <a:r>
                        <a:rPr kumimoji="1" lang="ja-JP" altLang="en-US" sz="900">
                          <a:latin typeface="Meiryo UI" panose="020B0604030504040204" pitchFamily="50" charset="-128"/>
                          <a:ea typeface="Meiryo UI" panose="020B0604030504040204" pitchFamily="50" charset="-128"/>
                        </a:rPr>
                        <a:t>月</a:t>
                      </a:r>
                    </a:p>
                  </a:txBody>
                  <a:tcPr vert="eaVert"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900">
                          <a:latin typeface="Meiryo UI" panose="020B0604030504040204" pitchFamily="50" charset="-128"/>
                          <a:ea typeface="Meiryo UI" panose="020B0604030504040204" pitchFamily="50" charset="-128"/>
                        </a:rPr>
                        <a:t>R5</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3</a:t>
                      </a:r>
                      <a:r>
                        <a:rPr kumimoji="1" lang="ja-JP" altLang="en-US" sz="900">
                          <a:latin typeface="Meiryo UI" panose="020B0604030504040204" pitchFamily="50" charset="-128"/>
                          <a:ea typeface="Meiryo UI" panose="020B0604030504040204" pitchFamily="50" charset="-128"/>
                        </a:rPr>
                        <a:t>月</a:t>
                      </a:r>
                    </a:p>
                  </a:txBody>
                  <a:tcPr marL="0" marR="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R6</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535178">
                <a:tc>
                  <a:txBody>
                    <a:bodyPr/>
                    <a:lstStyle/>
                    <a:p>
                      <a:pPr algn="ctr"/>
                      <a:r>
                        <a:rPr kumimoji="1" lang="en-US" altLang="ja-JP" sz="900">
                          <a:latin typeface="Meiryo UI" panose="020B0604030504040204" pitchFamily="50" charset="-128"/>
                          <a:ea typeface="Meiryo UI" panose="020B0604030504040204" pitchFamily="50" charset="-128"/>
                        </a:rPr>
                        <a:t>1</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調査</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アスベスト等</a:t>
                      </a:r>
                      <a:r>
                        <a:rPr kumimoji="1" lang="en-US" altLang="ja-JP" sz="900">
                          <a:latin typeface="Meiryo UI" panose="020B0604030504040204" pitchFamily="50" charset="-128"/>
                          <a:ea typeface="Meiryo UI" panose="020B0604030504040204" pitchFamily="50" charset="-128"/>
                        </a:rPr>
                        <a:t>)</a:t>
                      </a:r>
                      <a:endParaRPr kumimoji="1" lang="ja-JP" altLang="en-US" sz="900">
                        <a:latin typeface="Meiryo UI" panose="020B0604030504040204" pitchFamily="50" charset="-128"/>
                        <a:ea typeface="Meiryo UI" panose="020B0604030504040204" pitchFamily="50" charset="-128"/>
                      </a:endParaRP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53738171"/>
                  </a:ext>
                </a:extLst>
              </a:tr>
              <a:tr h="275698">
                <a:tc>
                  <a:txBody>
                    <a:bodyPr/>
                    <a:lstStyle/>
                    <a:p>
                      <a:pPr algn="ctr"/>
                      <a:r>
                        <a:rPr kumimoji="1" lang="en-US" altLang="ja-JP" sz="900">
                          <a:latin typeface="Meiryo UI" panose="020B0604030504040204" pitchFamily="50" charset="-128"/>
                          <a:ea typeface="Meiryo UI" panose="020B0604030504040204" pitchFamily="50" charset="-128"/>
                        </a:rPr>
                        <a:t>2</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設計</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183939788"/>
                  </a:ext>
                </a:extLst>
              </a:tr>
              <a:tr h="389221">
                <a:tc>
                  <a:txBody>
                    <a:bodyPr/>
                    <a:lstStyle/>
                    <a:p>
                      <a:pPr algn="ctr"/>
                      <a:r>
                        <a:rPr kumimoji="1" lang="en-US" altLang="ja-JP" sz="900">
                          <a:latin typeface="Meiryo UI" panose="020B0604030504040204" pitchFamily="50" charset="-128"/>
                          <a:ea typeface="Meiryo UI" panose="020B0604030504040204" pitchFamily="50" charset="-128"/>
                        </a:rPr>
                        <a:t>3</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確認申請</a:t>
                      </a:r>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見積</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66127260"/>
                  </a:ext>
                </a:extLst>
              </a:tr>
              <a:tr h="645160">
                <a:tc rowSpan="2">
                  <a:txBody>
                    <a:bodyPr/>
                    <a:lstStyle/>
                    <a:p>
                      <a:pPr algn="ctr"/>
                      <a:r>
                        <a:rPr kumimoji="1" lang="en-US" altLang="ja-JP" sz="900">
                          <a:latin typeface="Meiryo UI" panose="020B0604030504040204" pitchFamily="50" charset="-128"/>
                          <a:ea typeface="Meiryo UI" panose="020B0604030504040204" pitchFamily="50" charset="-128"/>
                        </a:rPr>
                        <a:t>4</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kumimoji="1" lang="ja-JP" altLang="en-US" sz="900">
                          <a:latin typeface="Meiryo UI" panose="020B0604030504040204" pitchFamily="50" charset="-128"/>
                          <a:ea typeface="Meiryo UI" panose="020B0604030504040204" pitchFamily="50" charset="-128"/>
                        </a:rPr>
                        <a:t>施工</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900">
                          <a:latin typeface="Meiryo UI" panose="020B0604030504040204" pitchFamily="50" charset="-128"/>
                          <a:ea typeface="Meiryo UI" panose="020B0604030504040204" pitchFamily="50" charset="-128"/>
                        </a:rPr>
                        <a:t>既存撤去</a:t>
                      </a:r>
                      <a:r>
                        <a:rPr kumimoji="1" lang="en-US" altLang="ja-JP" sz="900">
                          <a:latin typeface="Meiryo UI" panose="020B0604030504040204" pitchFamily="50" charset="-128"/>
                          <a:ea typeface="Meiryo UI" panose="020B0604030504040204" pitchFamily="50" charset="-128"/>
                        </a:rPr>
                        <a:t/>
                      </a:r>
                      <a:br>
                        <a:rPr kumimoji="1" lang="en-US" altLang="ja-JP" sz="900">
                          <a:latin typeface="Meiryo UI" panose="020B0604030504040204" pitchFamily="50" charset="-128"/>
                          <a:ea typeface="Meiryo UI" panose="020B0604030504040204" pitchFamily="50" charset="-128"/>
                        </a:rPr>
                      </a:br>
                      <a:r>
                        <a:rPr kumimoji="1" lang="ja-JP" altLang="en-US" sz="900">
                          <a:latin typeface="Meiryo UI" panose="020B0604030504040204" pitchFamily="50" charset="-128"/>
                          <a:ea typeface="Meiryo UI" panose="020B0604030504040204" pitchFamily="50" charset="-128"/>
                        </a:rPr>
                        <a:t>（解体）</a:t>
                      </a: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3886104"/>
                  </a:ext>
                </a:extLst>
              </a:tr>
              <a:tr h="645160">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900">
                          <a:latin typeface="Meiryo UI" panose="020B0604030504040204" pitchFamily="50" charset="-128"/>
                          <a:ea typeface="Meiryo UI" panose="020B0604030504040204" pitchFamily="50" charset="-128"/>
                        </a:rPr>
                        <a:t>改修工事</a:t>
                      </a:r>
                      <a:endParaRPr kumimoji="1" lang="en-US" altLang="ja-JP" sz="900">
                        <a:latin typeface="Meiryo UI" panose="020B0604030504040204" pitchFamily="50" charset="-128"/>
                        <a:ea typeface="Meiryo UI" panose="020B0604030504040204" pitchFamily="50" charset="-128"/>
                      </a:endParaRPr>
                    </a:p>
                    <a:p>
                      <a:pPr algn="l"/>
                      <a:r>
                        <a:rPr kumimoji="1" lang="ja-JP" altLang="en-US" sz="900">
                          <a:latin typeface="Meiryo UI" panose="020B0604030504040204" pitchFamily="50" charset="-128"/>
                          <a:ea typeface="Meiryo UI" panose="020B0604030504040204" pitchFamily="50" charset="-128"/>
                        </a:rPr>
                        <a:t>（改修）</a:t>
                      </a: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5"/>
                  </a:ext>
                </a:extLst>
              </a:tr>
              <a:tr h="389221">
                <a:tc>
                  <a:txBody>
                    <a:bodyPr/>
                    <a:lstStyle/>
                    <a:p>
                      <a:pPr algn="ctr"/>
                      <a:r>
                        <a:rPr kumimoji="1" lang="en-US" altLang="ja-JP" sz="900">
                          <a:latin typeface="Meiryo UI" panose="020B0604030504040204" pitchFamily="50" charset="-128"/>
                          <a:ea typeface="Meiryo UI" panose="020B0604030504040204" pitchFamily="50" charset="-128"/>
                        </a:rPr>
                        <a:t>5</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900">
                          <a:latin typeface="Meiryo UI" panose="020B0604030504040204" pitchFamily="50" charset="-128"/>
                          <a:ea typeface="Meiryo UI" panose="020B0604030504040204" pitchFamily="50" charset="-128"/>
                        </a:rPr>
                        <a:t>完了実績報告</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a:endParaRPr kumimoji="1" lang="ja-JP" altLang="en-US" sz="1100">
                        <a:latin typeface="+mn-ea"/>
                        <a:ea typeface="+mn-ea"/>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236484113"/>
                  </a:ext>
                </a:extLst>
              </a:tr>
              <a:tr h="681135">
                <a:tc>
                  <a:txBody>
                    <a:bodyPr/>
                    <a:lstStyle/>
                    <a:p>
                      <a:pPr algn="ctr"/>
                      <a:r>
                        <a:rPr kumimoji="1" lang="en-US" altLang="ja-JP" sz="900">
                          <a:latin typeface="Meiryo UI" panose="020B0604030504040204" pitchFamily="50" charset="-128"/>
                          <a:ea typeface="Meiryo UI" panose="020B0604030504040204" pitchFamily="50" charset="-128"/>
                        </a:rPr>
                        <a:t>6</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900">
                          <a:latin typeface="Meiryo UI" panose="020B0604030504040204" pitchFamily="50" charset="-128"/>
                          <a:ea typeface="Meiryo UI" panose="020B0604030504040204" pitchFamily="50" charset="-128"/>
                        </a:rPr>
                        <a:t>休業期間</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休業する場合のみ記載</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3" name="テキスト ボックス 2">
            <a:extLst>
              <a:ext uri="{FF2B5EF4-FFF2-40B4-BE49-F238E27FC236}">
                <a16:creationId xmlns:a16="http://schemas.microsoft.com/office/drawing/2014/main" id="{E3B095F0-D8D7-4F6F-80FB-753089D40EDC}"/>
              </a:ext>
            </a:extLst>
          </p:cNvPr>
          <p:cNvSpPr txBox="1"/>
          <p:nvPr/>
        </p:nvSpPr>
        <p:spPr>
          <a:xfrm>
            <a:off x="257175" y="842830"/>
            <a:ext cx="8648692" cy="430887"/>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a:latin typeface="Meiryo UI" panose="020B0604030504040204" pitchFamily="50" charset="-128"/>
              <a:ea typeface="Meiryo UI" panose="020B0604030504040204" pitchFamily="50" charset="-128"/>
            </a:endParaRPr>
          </a:p>
          <a:p>
            <a:r>
              <a:rPr lang="ja-JP" altLang="en-US" sz="1100" b="1">
                <a:latin typeface="Meiryo UI" panose="020B0604030504040204" pitchFamily="50" charset="-128"/>
                <a:ea typeface="Meiryo UI" panose="020B0604030504040204" pitchFamily="50" charset="-128"/>
              </a:rPr>
              <a:t>項目</a:t>
            </a:r>
            <a:r>
              <a:rPr lang="en-US" altLang="ja-JP" sz="1100" b="1">
                <a:latin typeface="Meiryo UI" panose="020B0604030504040204" pitchFamily="50" charset="-128"/>
                <a:ea typeface="Meiryo UI" panose="020B0604030504040204" pitchFamily="50" charset="-128"/>
              </a:rPr>
              <a:t>4~5</a:t>
            </a:r>
            <a:r>
              <a:rPr lang="ja-JP" altLang="en-US" sz="1100" b="1">
                <a:latin typeface="Meiryo UI" panose="020B0604030504040204" pitchFamily="50" charset="-128"/>
                <a:ea typeface="Meiryo UI" panose="020B0604030504040204" pitchFamily="50" charset="-128"/>
              </a:rPr>
              <a:t>については、補助対象期間内の実施となることが分かるように記入してください。</a:t>
            </a:r>
            <a:endParaRPr lang="en-US" altLang="ja-JP" sz="1100" b="1">
              <a:latin typeface="Meiryo UI" panose="020B0604030504040204" pitchFamily="50" charset="-128"/>
              <a:ea typeface="Meiryo UI" panose="020B0604030504040204" pitchFamily="50" charset="-128"/>
            </a:endParaRPr>
          </a:p>
        </p:txBody>
      </p:sp>
      <p:sp>
        <p:nvSpPr>
          <p:cNvPr id="9" name="スライド番号プレースホルダー 3">
            <a:extLst>
              <a:ext uri="{FF2B5EF4-FFF2-40B4-BE49-F238E27FC236}">
                <a16:creationId xmlns:a16="http://schemas.microsoft.com/office/drawing/2014/main" id="{14562327-A41B-4486-9035-17056D12DF76}"/>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24</a:t>
            </a:fld>
            <a:endParaRPr kumimoji="1" lang="ja-JP" altLang="en-US">
              <a:latin typeface="Meiryo UI" panose="020B0604030504040204" pitchFamily="50" charset="-128"/>
              <a:ea typeface="Meiryo UI" panose="020B0604030504040204" pitchFamily="50" charset="-128"/>
            </a:endParaRPr>
          </a:p>
        </p:txBody>
      </p:sp>
      <p:sp>
        <p:nvSpPr>
          <p:cNvPr id="5" name="矢印: 五方向 4">
            <a:extLst>
              <a:ext uri="{FF2B5EF4-FFF2-40B4-BE49-F238E27FC236}">
                <a16:creationId xmlns:a16="http://schemas.microsoft.com/office/drawing/2014/main" id="{E9E28FF1-2F54-48E8-A3A3-98379879CE46}"/>
              </a:ext>
            </a:extLst>
          </p:cNvPr>
          <p:cNvSpPr/>
          <p:nvPr/>
        </p:nvSpPr>
        <p:spPr>
          <a:xfrm>
            <a:off x="1173105" y="3212129"/>
            <a:ext cx="960453"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6" name="矢印: 五方向 5">
            <a:extLst>
              <a:ext uri="{FF2B5EF4-FFF2-40B4-BE49-F238E27FC236}">
                <a16:creationId xmlns:a16="http://schemas.microsoft.com/office/drawing/2014/main" id="{6B6B100C-7554-40AD-AD74-27A989B02F8A}"/>
              </a:ext>
            </a:extLst>
          </p:cNvPr>
          <p:cNvSpPr/>
          <p:nvPr/>
        </p:nvSpPr>
        <p:spPr>
          <a:xfrm>
            <a:off x="1519624" y="3658375"/>
            <a:ext cx="960453"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8" name="矢印: 五方向 7">
            <a:extLst>
              <a:ext uri="{FF2B5EF4-FFF2-40B4-BE49-F238E27FC236}">
                <a16:creationId xmlns:a16="http://schemas.microsoft.com/office/drawing/2014/main" id="{DA72495F-94CD-437B-97AA-65190D0E9055}"/>
              </a:ext>
            </a:extLst>
          </p:cNvPr>
          <p:cNvSpPr/>
          <p:nvPr/>
        </p:nvSpPr>
        <p:spPr>
          <a:xfrm>
            <a:off x="2319939" y="5104537"/>
            <a:ext cx="1618512"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0" name="矢印: 五方向 9">
            <a:extLst>
              <a:ext uri="{FF2B5EF4-FFF2-40B4-BE49-F238E27FC236}">
                <a16:creationId xmlns:a16="http://schemas.microsoft.com/office/drawing/2014/main" id="{0EA09B63-810F-4A56-A3B7-CECACE310C51}"/>
              </a:ext>
            </a:extLst>
          </p:cNvPr>
          <p:cNvSpPr/>
          <p:nvPr/>
        </p:nvSpPr>
        <p:spPr>
          <a:xfrm>
            <a:off x="1507558" y="3975969"/>
            <a:ext cx="984583"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1" name="矢印: 五方向 10">
            <a:extLst>
              <a:ext uri="{FF2B5EF4-FFF2-40B4-BE49-F238E27FC236}">
                <a16:creationId xmlns:a16="http://schemas.microsoft.com/office/drawing/2014/main" id="{5C80D382-3FED-4B40-89CE-C7696E43D3F6}"/>
              </a:ext>
            </a:extLst>
          </p:cNvPr>
          <p:cNvSpPr/>
          <p:nvPr/>
        </p:nvSpPr>
        <p:spPr>
          <a:xfrm>
            <a:off x="3936275" y="5616417"/>
            <a:ext cx="909536"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a:latin typeface="Meiryo UI" panose="020B0604030504040204" pitchFamily="50" charset="-128"/>
              <a:ea typeface="Meiryo UI" panose="020B0604030504040204" pitchFamily="50" charset="-128"/>
            </a:endParaRPr>
          </a:p>
        </p:txBody>
      </p:sp>
      <p:sp>
        <p:nvSpPr>
          <p:cNvPr id="12" name="Rectangle 15">
            <a:extLst>
              <a:ext uri="{FF2B5EF4-FFF2-40B4-BE49-F238E27FC236}">
                <a16:creationId xmlns:a16="http://schemas.microsoft.com/office/drawing/2014/main" id="{9923BA96-8B93-4ED7-A00B-9A0F5B81BC70}"/>
              </a:ext>
            </a:extLst>
          </p:cNvPr>
          <p:cNvSpPr/>
          <p:nvPr/>
        </p:nvSpPr>
        <p:spPr>
          <a:xfrm>
            <a:off x="7156376" y="57792"/>
            <a:ext cx="1730449" cy="1149234"/>
          </a:xfrm>
          <a:prstGeom prst="rect">
            <a:avLst/>
          </a:prstGeom>
          <a:solidFill>
            <a:srgbClr val="D6D6E8"/>
          </a:solidFill>
          <a:ln w="28575">
            <a:solidFill>
              <a:srgbClr val="002060"/>
            </a:solidFill>
          </a:ln>
        </p:spPr>
        <p:txBody>
          <a:bodyPr vertOverflow="overflow" horzOverflow="overflow" wrap="square" tIns="36000" bIns="36000" rtlCol="0" anchor="ctr">
            <a:noAutofit/>
          </a:bodyPr>
          <a:lstStyle/>
          <a:p>
            <a:pPr marL="171450" marR="0" lvl="0" indent="-171450" algn="l" defTabSz="914400" rtl="0" eaLnBrk="1" fontAlgn="base" latinLnBrk="0" hangingPunct="1">
              <a:lnSpc>
                <a:spcPct val="130000"/>
              </a:lnSpc>
              <a:spcBef>
                <a:spcPct val="0"/>
              </a:spcBef>
              <a:spcAft>
                <a:spcPct val="0"/>
              </a:spcAft>
              <a:buClrTx/>
              <a:buSzTx/>
              <a:buFont typeface="Wingdings" panose="05000000000000000000" pitchFamily="2" charset="2"/>
              <a:buChar char="ü"/>
              <a:tabLst/>
              <a:defRPr/>
            </a:pPr>
            <a:r>
              <a:rPr kumimoji="1" lang="ja-JP" altLang="en-US" sz="1050">
                <a:solidFill>
                  <a:srgbClr val="000000"/>
                </a:solidFill>
                <a:latin typeface="Meiryo UI" panose="020B0604030504040204" pitchFamily="50" charset="-128"/>
                <a:ea typeface="Meiryo UI" panose="020B0604030504040204" pitchFamily="50" charset="-128"/>
                <a:cs typeface="メイリオ"/>
              </a:rPr>
              <a:t>計画申請時にわかる範囲で記載してください（詳細なスケジュールは添付資料にてご提出ください）</a:t>
            </a:r>
            <a:endParaRPr kumimoji="1" lang="en-US" altLang="ja-JP" sz="1050">
              <a:solidFill>
                <a:srgbClr val="000000"/>
              </a:solidFill>
              <a:latin typeface="Meiryo UI" panose="020B0604030504040204" pitchFamily="50" charset="-128"/>
              <a:ea typeface="Meiryo UI" panose="020B0604030504040204" pitchFamily="50" charset="-128"/>
              <a:cs typeface="メイリオ"/>
            </a:endParaRPr>
          </a:p>
        </p:txBody>
      </p:sp>
      <p:sp>
        <p:nvSpPr>
          <p:cNvPr id="13" name="矢印: 五方向 12">
            <a:extLst>
              <a:ext uri="{FF2B5EF4-FFF2-40B4-BE49-F238E27FC236}">
                <a16:creationId xmlns:a16="http://schemas.microsoft.com/office/drawing/2014/main" id="{B965C504-359C-4AAC-BD78-12848F710DE2}"/>
              </a:ext>
            </a:extLst>
          </p:cNvPr>
          <p:cNvSpPr/>
          <p:nvPr/>
        </p:nvSpPr>
        <p:spPr>
          <a:xfrm>
            <a:off x="2319939" y="4487849"/>
            <a:ext cx="1618512"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4" name="矢印: 五方向 13">
            <a:extLst>
              <a:ext uri="{FF2B5EF4-FFF2-40B4-BE49-F238E27FC236}">
                <a16:creationId xmlns:a16="http://schemas.microsoft.com/office/drawing/2014/main" id="{2BA29DD3-1110-49A3-8817-AF0DFB74CEDA}"/>
              </a:ext>
            </a:extLst>
          </p:cNvPr>
          <p:cNvSpPr/>
          <p:nvPr/>
        </p:nvSpPr>
        <p:spPr>
          <a:xfrm>
            <a:off x="4920264" y="5104537"/>
            <a:ext cx="1937736"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5" name="矢印: 五方向 14">
            <a:extLst>
              <a:ext uri="{FF2B5EF4-FFF2-40B4-BE49-F238E27FC236}">
                <a16:creationId xmlns:a16="http://schemas.microsoft.com/office/drawing/2014/main" id="{0BB4FD4D-CDEE-422E-AF0C-77141F545423}"/>
              </a:ext>
            </a:extLst>
          </p:cNvPr>
          <p:cNvSpPr/>
          <p:nvPr/>
        </p:nvSpPr>
        <p:spPr>
          <a:xfrm>
            <a:off x="7205764" y="5616417"/>
            <a:ext cx="909536" cy="18391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230762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E1F40-DFCD-4EE7-933A-5EE170CFED21}"/>
              </a:ext>
            </a:extLst>
          </p:cNvPr>
          <p:cNvSpPr>
            <a:spLocks noGrp="1"/>
          </p:cNvSpPr>
          <p:nvPr>
            <p:ph type="title"/>
          </p:nvPr>
        </p:nvSpPr>
        <p:spPr/>
        <p:txBody>
          <a:bodyPr/>
          <a:lstStyle/>
          <a:p>
            <a:r>
              <a:rPr kumimoji="1" lang="ja-JP" altLang="en-US"/>
              <a:t>⑤実証実験</a:t>
            </a:r>
          </a:p>
        </p:txBody>
      </p:sp>
    </p:spTree>
    <p:extLst>
      <p:ext uri="{BB962C8B-B14F-4D97-AF65-F5344CB8AC3E}">
        <p14:creationId xmlns:p14="http://schemas.microsoft.com/office/powerpoint/2010/main" val="1241137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0DB3F1B3-D3BA-4B53-903A-7073D62E6E5A}"/>
              </a:ext>
            </a:extLst>
          </p:cNvPr>
          <p:cNvGraphicFramePr>
            <a:graphicFrameLocks noGrp="1"/>
          </p:cNvGraphicFramePr>
          <p:nvPr>
            <p:extLst>
              <p:ext uri="{D42A27DB-BD31-4B8C-83A1-F6EECF244321}">
                <p14:modId xmlns:p14="http://schemas.microsoft.com/office/powerpoint/2010/main" val="3378771689"/>
              </p:ext>
            </p:extLst>
          </p:nvPr>
        </p:nvGraphicFramePr>
        <p:xfrm>
          <a:off x="298291" y="905166"/>
          <a:ext cx="8547417" cy="5687612"/>
        </p:xfrm>
        <a:graphic>
          <a:graphicData uri="http://schemas.openxmlformats.org/drawingml/2006/table">
            <a:tbl>
              <a:tblPr>
                <a:tableStyleId>{5C22544A-7EE6-4342-B048-85BDC9FD1C3A}</a:tableStyleId>
              </a:tblPr>
              <a:tblGrid>
                <a:gridCol w="745073">
                  <a:extLst>
                    <a:ext uri="{9D8B030D-6E8A-4147-A177-3AD203B41FA5}">
                      <a16:colId xmlns:a16="http://schemas.microsoft.com/office/drawing/2014/main" val="3380646358"/>
                    </a:ext>
                  </a:extLst>
                </a:gridCol>
                <a:gridCol w="589097">
                  <a:extLst>
                    <a:ext uri="{9D8B030D-6E8A-4147-A177-3AD203B41FA5}">
                      <a16:colId xmlns:a16="http://schemas.microsoft.com/office/drawing/2014/main" val="3852992254"/>
                    </a:ext>
                  </a:extLst>
                </a:gridCol>
                <a:gridCol w="1178194">
                  <a:extLst>
                    <a:ext uri="{9D8B030D-6E8A-4147-A177-3AD203B41FA5}">
                      <a16:colId xmlns:a16="http://schemas.microsoft.com/office/drawing/2014/main" val="44779126"/>
                    </a:ext>
                  </a:extLst>
                </a:gridCol>
                <a:gridCol w="598515">
                  <a:extLst>
                    <a:ext uri="{9D8B030D-6E8A-4147-A177-3AD203B41FA5}">
                      <a16:colId xmlns:a16="http://schemas.microsoft.com/office/drawing/2014/main" val="762395761"/>
                    </a:ext>
                  </a:extLst>
                </a:gridCol>
                <a:gridCol w="1168776">
                  <a:extLst>
                    <a:ext uri="{9D8B030D-6E8A-4147-A177-3AD203B41FA5}">
                      <a16:colId xmlns:a16="http://schemas.microsoft.com/office/drawing/2014/main" val="1354607215"/>
                    </a:ext>
                  </a:extLst>
                </a:gridCol>
                <a:gridCol w="4267762">
                  <a:extLst>
                    <a:ext uri="{9D8B030D-6E8A-4147-A177-3AD203B41FA5}">
                      <a16:colId xmlns:a16="http://schemas.microsoft.com/office/drawing/2014/main" val="1988428256"/>
                    </a:ext>
                  </a:extLst>
                </a:gridCol>
              </a:tblGrid>
              <a:tr h="164486">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事業者名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○○株式会社</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bg1"/>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rgbClr val="FF0000"/>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3">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4143152"/>
                  </a:ext>
                </a:extLst>
              </a:tr>
              <a:tr h="164486">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施設名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〇〇ホテル　</a:t>
                      </a:r>
                      <a:r>
                        <a:rPr kumimoji="1" lang="en-US" altLang="ja-JP" sz="900" b="0">
                          <a:solidFill>
                            <a:srgbClr val="FF0000"/>
                          </a:solidFill>
                          <a:latin typeface="Meiryo UI" panose="020B0604030504040204" pitchFamily="50" charset="-128"/>
                          <a:ea typeface="Meiryo UI" panose="020B0604030504040204" pitchFamily="50" charset="-128"/>
                        </a:rPr>
                        <a:t>※</a:t>
                      </a:r>
                      <a:r>
                        <a:rPr kumimoji="1" lang="ja-JP" altLang="en-US" sz="900" b="0">
                          <a:solidFill>
                            <a:srgbClr val="FF0000"/>
                          </a:solidFill>
                          <a:latin typeface="Meiryo UI" panose="020B0604030504040204" pitchFamily="50" charset="-128"/>
                          <a:ea typeface="Meiryo UI" panose="020B0604030504040204" pitchFamily="50" charset="-128"/>
                        </a:rPr>
                        <a:t>該当者のみ</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638037652"/>
                  </a:ext>
                </a:extLst>
              </a:tr>
              <a:tr h="164486">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委託先</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〇〇株式会社</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23428715"/>
                  </a:ext>
                </a:extLst>
              </a:tr>
              <a:tr h="164486">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所在地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○○県○○市</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51133763"/>
                  </a:ext>
                </a:extLst>
              </a:tr>
              <a:tr h="282801">
                <a:tc rowSpan="4">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事業概要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総事業費</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ja-JP" altLang="en-US" sz="900" u="none" strike="noStrike">
                          <a:solidFill>
                            <a:srgbClr val="FF0000"/>
                          </a:solidFill>
                          <a:effectLst/>
                          <a:latin typeface="Meiryo UI" panose="020B0604030504040204" pitchFamily="50" charset="-128"/>
                          <a:ea typeface="Meiryo UI" panose="020B0604030504040204" pitchFamily="50" charset="-128"/>
                        </a:rPr>
                        <a:t>〇〇千円（税別）</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補助金</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申請額</a:t>
                      </a:r>
                    </a:p>
                  </a:txBody>
                  <a:tcPr marL="10800" marR="108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〇〇千円（税別）</a:t>
                      </a: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807486"/>
                  </a:ext>
                </a:extLst>
              </a:tr>
              <a:tr h="21575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補助率</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en-US" altLang="ja-JP" sz="900" b="0" i="0" u="none" strike="noStrike">
                          <a:solidFill>
                            <a:srgbClr val="FF0000"/>
                          </a:solidFill>
                          <a:effectLst/>
                          <a:latin typeface="Meiryo UI" panose="020B0604030504040204" pitchFamily="50" charset="-128"/>
                          <a:ea typeface="Meiryo UI" panose="020B0604030504040204" pitchFamily="50" charset="-128"/>
                        </a:rPr>
                        <a:t>1/2</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2">
                  <a:txBody>
                    <a:bodyPr/>
                    <a:lstStyle/>
                    <a:p>
                      <a:pPr algn="l" fontAlgn="ct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solidFill>
                        <a:schemeClr val="tx1"/>
                      </a:solidFill>
                      <a:prstDash val="sysDot"/>
                      <a:round/>
                      <a:headEnd type="none" w="med" len="med"/>
                      <a:tailEnd type="none" w="med" len="med"/>
                    </a:lnTlToBr>
                    <a:noFill/>
                  </a:tcPr>
                </a:tc>
                <a:tc hMerge="1">
                  <a:txBody>
                    <a:bodyPr/>
                    <a:lstStyle/>
                    <a:p>
                      <a:pPr algn="l" fontAlgn="ct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65692973"/>
                  </a:ext>
                </a:extLst>
              </a:tr>
              <a:tr h="282801">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R5</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ja-JP" altLang="en-US" sz="900" u="none" strike="noStrike">
                          <a:solidFill>
                            <a:srgbClr val="FF0000"/>
                          </a:solidFill>
                          <a:effectLst/>
                          <a:latin typeface="Meiryo UI" panose="020B0604030504040204" pitchFamily="50" charset="-128"/>
                          <a:ea typeface="Meiryo UI" panose="020B0604030504040204" pitchFamily="50" charset="-128"/>
                        </a:rPr>
                        <a:t>〇〇千円（税別）</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R5</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R5</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R5</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1875393"/>
                  </a:ext>
                </a:extLst>
              </a:tr>
              <a:tr h="282801">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900" b="0" i="0" u="none" strike="noStrike">
                          <a:solidFill>
                            <a:srgbClr val="000000"/>
                          </a:solidFill>
                          <a:effectLst/>
                          <a:latin typeface="Meiryo UI" panose="020B0604030504040204" pitchFamily="50" charset="-128"/>
                          <a:ea typeface="Meiryo UI" panose="020B0604030504040204" pitchFamily="50" charset="-128"/>
                        </a:rPr>
                        <a:t>R6</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a:solidFill>
                            <a:srgbClr val="FF0000"/>
                          </a:solidFill>
                          <a:effectLst/>
                          <a:latin typeface="Meiryo UI" panose="020B0604030504040204" pitchFamily="50" charset="-128"/>
                          <a:ea typeface="Meiryo UI" panose="020B0604030504040204" pitchFamily="50" charset="-128"/>
                        </a:rPr>
                        <a:t>〇〇千円（税別）</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R6</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r>
                        <a:rPr lang="en-US" altLang="ja-JP" sz="900" b="0" i="0" u="none" strike="noStrike">
                          <a:solidFill>
                            <a:schemeClr val="tx1"/>
                          </a:solidFill>
                          <a:effectLst/>
                          <a:latin typeface="Meiryo UI" panose="020B0604030504040204" pitchFamily="50" charset="-128"/>
                          <a:ea typeface="Meiryo UI" panose="020B0604030504040204" pitchFamily="50" charset="-128"/>
                        </a:rPr>
                        <a:t/>
                      </a:r>
                      <a:br>
                        <a:rPr lang="en-US" altLang="ja-JP" sz="900" b="0" i="0" u="none" strike="noStrike">
                          <a:solidFill>
                            <a:schemeClr val="tx1"/>
                          </a:solidFill>
                          <a:effectLst/>
                          <a:latin typeface="Meiryo UI" panose="020B0604030504040204" pitchFamily="50" charset="-128"/>
                          <a:ea typeface="Meiryo UI" panose="020B0604030504040204" pitchFamily="50" charset="-128"/>
                        </a:rPr>
                      </a:b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R6</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R6</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4332370"/>
                  </a:ext>
                </a:extLst>
              </a:tr>
              <a:tr h="737046">
                <a:tc rowSpan="4">
                  <a:txBody>
                    <a:bodyPr/>
                    <a:lstStyle/>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事業詳細</a:t>
                      </a:r>
                      <a:endParaRPr lang="zh-CN"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地域計画との関係</a:t>
                      </a: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r>
                        <a:rPr lang="ja-JP" altLang="en-US" sz="900" b="0" i="0" u="none" strike="noStrike">
                          <a:solidFill>
                            <a:srgbClr val="000000"/>
                          </a:solidFill>
                          <a:effectLst/>
                          <a:latin typeface="Meiryo UI" panose="020B0604030504040204" pitchFamily="50" charset="-128"/>
                          <a:ea typeface="Meiryo UI" panose="020B0604030504040204" pitchFamily="50" charset="-128"/>
                        </a:rPr>
                        <a:t>一貫性</a:t>
                      </a: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algn="l" fontAlgn="ctr"/>
                      <a:r>
                        <a:rPr kumimoji="1" lang="en-US" altLang="ja-JP" sz="900" i="0">
                          <a:solidFill>
                            <a:srgbClr val="FF0000"/>
                          </a:solidFill>
                          <a:latin typeface="Meiryo UI" panose="020B0604030504040204" pitchFamily="50" charset="-128"/>
                          <a:ea typeface="Meiryo UI" panose="020B0604030504040204" pitchFamily="50" charset="-128"/>
                        </a:rPr>
                        <a:t>※</a:t>
                      </a:r>
                      <a:r>
                        <a:rPr kumimoji="1" lang="ja-JP" altLang="en-US" sz="900" i="0">
                          <a:solidFill>
                            <a:srgbClr val="FF0000"/>
                          </a:solidFill>
                          <a:latin typeface="Meiryo UI" panose="020B0604030504040204" pitchFamily="50" charset="-128"/>
                          <a:ea typeface="Meiryo UI" panose="020B0604030504040204" pitchFamily="50" charset="-128"/>
                        </a:rPr>
                        <a:t>事業全体における地域のビジョン・コンセプト・ターゲットとの整合性について記載</a:t>
                      </a:r>
                      <a:endParaRPr kumimoji="1" lang="en-US" altLang="ja-JP" sz="900" i="0">
                        <a:solidFill>
                          <a:srgbClr val="FF0000"/>
                        </a:solidFill>
                        <a:latin typeface="Meiryo UI" panose="020B0604030504040204" pitchFamily="50" charset="-128"/>
                        <a:ea typeface="Meiryo UI" panose="020B0604030504040204" pitchFamily="50" charset="-128"/>
                      </a:endParaRPr>
                    </a:p>
                    <a:p>
                      <a:pPr algn="l" fontAlgn="ctr"/>
                      <a:r>
                        <a:rPr kumimoji="1" lang="en-US" altLang="ja-JP" sz="900" i="0">
                          <a:solidFill>
                            <a:srgbClr val="FF0000"/>
                          </a:solidFill>
                          <a:latin typeface="Meiryo UI" panose="020B0604030504040204" pitchFamily="50" charset="-128"/>
                          <a:ea typeface="Meiryo UI" panose="020B0604030504040204" pitchFamily="50" charset="-128"/>
                        </a:rPr>
                        <a:t>※</a:t>
                      </a:r>
                      <a:r>
                        <a:rPr kumimoji="1" lang="ja-JP" altLang="en-US" sz="900" i="0">
                          <a:solidFill>
                            <a:srgbClr val="FF0000"/>
                          </a:solidFill>
                          <a:latin typeface="Meiryo UI" panose="020B0604030504040204" pitchFamily="50" charset="-128"/>
                          <a:ea typeface="Meiryo UI" panose="020B0604030504040204" pitchFamily="50" charset="-128"/>
                        </a:rPr>
                        <a:t>地域が抱える課題等も踏まえて簡潔に記載</a:t>
                      </a:r>
                      <a:endParaRPr kumimoji="1" lang="en-US" altLang="ja-JP" sz="900" i="0">
                        <a:solidFill>
                          <a:srgbClr val="FF0000"/>
                        </a:solidFill>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kumimoji="1" lang="ja-JP" altLang="en-US" sz="900" i="0">
                          <a:solidFill>
                            <a:srgbClr val="FF0000"/>
                          </a:solidFill>
                          <a:latin typeface="Meiryo UI" panose="020B0604030504040204" pitchFamily="50" charset="-128"/>
                          <a:ea typeface="Meiryo UI" panose="020B0604030504040204" pitchFamily="50" charset="-128"/>
                        </a:rPr>
                        <a:t>地域計画で定めた〇〇を達成するための事業である</a:t>
                      </a: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0032378"/>
                  </a:ext>
                </a:extLst>
              </a:tr>
              <a:tr h="737046">
                <a:tc vMerge="1">
                  <a:txBody>
                    <a:bodyPr/>
                    <a:lstStyle/>
                    <a:p>
                      <a:endParaRPr kumimoji="1" lang="ja-JP" altLang="en-US"/>
                    </a:p>
                  </a:txBody>
                  <a:tcPr/>
                </a:tc>
                <a:tc>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実施事業内容</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a:lnSpc>
                          <a:spcPct val="100000"/>
                        </a:lnSpc>
                        <a:buFontTx/>
                        <a:buNone/>
                      </a:pP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どのような事業か、実施背景や課題を踏まえて簡潔かつ具体的に明記</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nSpc>
                          <a:spcPct val="100000"/>
                        </a:lnSpc>
                        <a:buFont typeface="Arial" panose="020B0604020202020204" pitchFamily="34" charset="0"/>
                        <a:buChar char="•"/>
                      </a:pP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ターゲット</a:t>
                      </a: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のため、〇〇をｘｘとする（事業）の実施</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03552158"/>
                  </a:ext>
                </a:extLst>
              </a:tr>
              <a:tr h="942263">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地域へ</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もたらされる効果の提示</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0" indent="0" algn="l" fontAlgn="ctr">
                        <a:buFont typeface="Arial" panose="020B0604020202020204" pitchFamily="34" charset="0"/>
                        <a:buNone/>
                      </a:pP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事業実施による地域裨益性を明示（下記例）</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Ｘｘによって従業員等の生産性向上</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〇〇に取り組むことで地域の認知度の向上に寄与</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Ｘｘを実施し地域での消費額の向上</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〇〇による回遊性の向上の促進</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Ｘｘを継続的に行うことで地域再訪の促進が可能</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69549169"/>
                  </a:ext>
                </a:extLst>
              </a:tr>
              <a:tr h="737046">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高付加</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価値化</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ポイント</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l" fontAlgn="ctr"/>
                      <a:r>
                        <a:rPr kumimoji="1" lang="en-US" altLang="ja-JP" sz="900" b="0" i="0" u="none" strike="noStrike">
                          <a:solidFill>
                            <a:srgbClr val="FF0000"/>
                          </a:solidFill>
                          <a:effectLst/>
                          <a:latin typeface="Meiryo UI" panose="020B0604030504040204" pitchFamily="50" charset="-128"/>
                          <a:ea typeface="Meiryo UI" panose="020B0604030504040204" pitchFamily="50" charset="-128"/>
                        </a:rPr>
                        <a:t>※</a:t>
                      </a:r>
                      <a:r>
                        <a:rPr kumimoji="1" lang="ja-JP" altLang="en-US" sz="900" b="0" i="0" u="none" strike="noStrike">
                          <a:solidFill>
                            <a:srgbClr val="FF0000"/>
                          </a:solidFill>
                          <a:effectLst/>
                          <a:latin typeface="Meiryo UI" panose="020B0604030504040204" pitchFamily="50" charset="-128"/>
                          <a:ea typeface="Meiryo UI" panose="020B0604030504040204" pitchFamily="50" charset="-128"/>
                        </a:rPr>
                        <a:t>この事業を実施することによる</a:t>
                      </a:r>
                      <a:r>
                        <a:rPr kumimoji="1" lang="ja-JP" altLang="en-US" sz="900" i="0">
                          <a:solidFill>
                            <a:srgbClr val="FF0000"/>
                          </a:solidFill>
                          <a:latin typeface="Meiryo UI" panose="020B0604030504040204" pitchFamily="50" charset="-128"/>
                          <a:ea typeface="Meiryo UI" panose="020B0604030504040204" pitchFamily="50" charset="-128"/>
                        </a:rPr>
                        <a:t>個別事業の施設改修等の効果を最大化するためのポイント</a:t>
                      </a:r>
                      <a:r>
                        <a:rPr kumimoji="1" lang="ja-JP" altLang="en-US" sz="900" b="0" i="0" u="none" strike="noStrike">
                          <a:solidFill>
                            <a:srgbClr val="FF0000"/>
                          </a:solidFill>
                          <a:effectLst/>
                          <a:latin typeface="Meiryo UI" panose="020B0604030504040204" pitchFamily="50" charset="-128"/>
                          <a:ea typeface="Meiryo UI" panose="020B0604030504040204" pitchFamily="50" charset="-128"/>
                        </a:rPr>
                        <a:t>を明記</a:t>
                      </a:r>
                      <a:endParaRPr kumimoji="1"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（改修された施設・地域の資源等）を活用し、ｘｘの向上につなげることができる</a:t>
                      </a: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7522876"/>
                  </a:ext>
                </a:extLst>
              </a:tr>
              <a:tr h="808976">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効果検証</a:t>
                      </a:r>
                      <a:r>
                        <a:rPr lang="en-US" altLang="ja-JP" sz="1000" b="0" i="0" u="none" strike="noStrike">
                          <a:solidFill>
                            <a:schemeClr val="bg1"/>
                          </a:solidFill>
                          <a:effectLst/>
                          <a:latin typeface="Meiryo UI" panose="020B0604030504040204" pitchFamily="50" charset="-128"/>
                          <a:ea typeface="Meiryo UI" panose="020B0604030504040204" pitchFamily="50" charset="-128"/>
                        </a:rPr>
                        <a:t/>
                      </a:r>
                      <a:br>
                        <a:rPr lang="en-US" altLang="ja-JP" sz="1000" b="0" i="0" u="none" strike="noStrike">
                          <a:solidFill>
                            <a:schemeClr val="bg1"/>
                          </a:solidFill>
                          <a:effectLst/>
                          <a:latin typeface="Meiryo UI" panose="020B0604030504040204" pitchFamily="50" charset="-128"/>
                          <a:ea typeface="Meiryo UI" panose="020B0604030504040204" pitchFamily="50" charset="-128"/>
                        </a:rPr>
                      </a:br>
                      <a:r>
                        <a:rPr lang="ja-JP" altLang="en-US" sz="1000" b="0" i="0" u="none" strike="noStrike">
                          <a:solidFill>
                            <a:schemeClr val="bg1"/>
                          </a:solidFill>
                          <a:effectLst/>
                          <a:latin typeface="Meiryo UI" panose="020B0604030504040204" pitchFamily="50" charset="-128"/>
                          <a:ea typeface="Meiryo UI" panose="020B0604030504040204" pitchFamily="50" charset="-128"/>
                        </a:rPr>
                        <a:t>方法</a:t>
                      </a:r>
                      <a:endParaRPr lang="zh-CN"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実施事業の</a:t>
                      </a:r>
                      <a:r>
                        <a:rPr lang="en-US" altLang="ja-JP" sz="900" b="0" i="0" u="none" strike="noStrike">
                          <a:solidFill>
                            <a:srgbClr val="000000"/>
                          </a:solidFill>
                          <a:effectLst/>
                          <a:latin typeface="Meiryo UI" panose="020B0604030504040204" pitchFamily="50" charset="-128"/>
                          <a:ea typeface="Meiryo UI" panose="020B0604030504040204" pitchFamily="50" charset="-128"/>
                        </a:rPr>
                        <a:t/>
                      </a:r>
                      <a:br>
                        <a:rPr lang="en-US" altLang="ja-JP" sz="900" b="0" i="0" u="none" strike="noStrike">
                          <a:solidFill>
                            <a:srgbClr val="000000"/>
                          </a:solidFill>
                          <a:effectLst/>
                          <a:latin typeface="Meiryo UI" panose="020B0604030504040204" pitchFamily="50" charset="-128"/>
                          <a:ea typeface="Meiryo UI" panose="020B0604030504040204" pitchFamily="50" charset="-128"/>
                        </a:rPr>
                      </a:br>
                      <a:r>
                        <a:rPr lang="ja-JP" altLang="en-US" sz="900" b="0" i="0" u="none" strike="noStrike">
                          <a:solidFill>
                            <a:srgbClr val="000000"/>
                          </a:solidFill>
                          <a:effectLst/>
                          <a:latin typeface="Meiryo UI" panose="020B0604030504040204" pitchFamily="50" charset="-128"/>
                          <a:ea typeface="Meiryo UI" panose="020B0604030504040204" pitchFamily="50" charset="-128"/>
                        </a:rPr>
                        <a:t>効果検証</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900">
                          <a:solidFill>
                            <a:srgbClr val="FF0000"/>
                          </a:solidFill>
                          <a:latin typeface="Meiryo UI" panose="020B0604030504040204" pitchFamily="50" charset="-128"/>
                          <a:ea typeface="Meiryo UI" panose="020B0604030504040204" pitchFamily="50" charset="-128"/>
                        </a:rPr>
                        <a:t>※</a:t>
                      </a:r>
                      <a:r>
                        <a:rPr kumimoji="1" lang="ja-JP" altLang="en-US" sz="900">
                          <a:solidFill>
                            <a:srgbClr val="FF0000"/>
                          </a:solidFill>
                          <a:latin typeface="Meiryo UI" panose="020B0604030504040204" pitchFamily="50" charset="-128"/>
                          <a:ea typeface="Meiryo UI" panose="020B0604030504040204" pitchFamily="50" charset="-128"/>
                        </a:rPr>
                        <a:t>実証実験の</a:t>
                      </a:r>
                      <a:r>
                        <a:rPr kumimoji="1" lang="ja-JP" altLang="en-US" sz="900" b="0">
                          <a:solidFill>
                            <a:srgbClr val="FF0000"/>
                          </a:solidFill>
                          <a:latin typeface="Meiryo UI" panose="020B0604030504040204" pitchFamily="50" charset="-128"/>
                          <a:ea typeface="Meiryo UI" panose="020B0604030504040204" pitchFamily="50" charset="-128"/>
                        </a:rPr>
                        <a:t>実施目的が達成できたかどうかを検証するための評価指標、目標値をあらかじめ設定し記載</a:t>
                      </a:r>
                      <a:r>
                        <a:rPr kumimoji="1" lang="ja-JP" altLang="en-US" sz="900">
                          <a:solidFill>
                            <a:srgbClr val="FF0000"/>
                          </a:solidFill>
                          <a:latin typeface="Meiryo UI" panose="020B0604030504040204" pitchFamily="50" charset="-128"/>
                          <a:ea typeface="Meiryo UI" panose="020B0604030504040204" pitchFamily="50" charset="-128"/>
                        </a:rPr>
                        <a:t>（下記例）</a:t>
                      </a:r>
                      <a:endParaRPr kumimoji="1" lang="en-US" altLang="ja-JP" sz="900">
                        <a:solidFill>
                          <a:srgbClr val="FF0000"/>
                        </a:solidFill>
                        <a:latin typeface="Meiryo UI" panose="020B0604030504040204" pitchFamily="50" charset="-128"/>
                        <a:ea typeface="Meiryo UI" panose="020B0604030504040204" pitchFamily="50" charset="-128"/>
                      </a:endParaRP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a:solidFill>
                            <a:srgbClr val="FF0000"/>
                          </a:solidFill>
                          <a:latin typeface="Meiryo UI" panose="020B0604030504040204" pitchFamily="50" charset="-128"/>
                          <a:ea typeface="Meiryo UI" panose="020B0604030504040204" pitchFamily="50" charset="-128"/>
                        </a:rPr>
                        <a:t>スタンプラリーと景品の交換数</a:t>
                      </a:r>
                      <a:endParaRPr kumimoji="1" lang="en-US" altLang="ja-JP" sz="900">
                        <a:solidFill>
                          <a:srgbClr val="FF0000"/>
                        </a:solidFill>
                        <a:latin typeface="Meiryo UI" panose="020B0604030504040204" pitchFamily="50" charset="-128"/>
                        <a:ea typeface="Meiryo UI" panose="020B0604030504040204" pitchFamily="50" charset="-128"/>
                      </a:endParaRP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a:solidFill>
                            <a:srgbClr val="FF0000"/>
                          </a:solidFill>
                          <a:latin typeface="Meiryo UI" panose="020B0604030504040204" pitchFamily="50" charset="-128"/>
                          <a:ea typeface="Meiryo UI" panose="020B0604030504040204" pitchFamily="50" charset="-128"/>
                        </a:rPr>
                        <a:t>開催日の参加者数ｘｘ人</a:t>
                      </a:r>
                      <a:endParaRPr kumimoji="1" lang="en-US" altLang="ja-JP" sz="900">
                        <a:solidFill>
                          <a:srgbClr val="FF0000"/>
                        </a:solidFill>
                        <a:latin typeface="Meiryo UI" panose="020B0604030504040204" pitchFamily="50" charset="-128"/>
                        <a:ea typeface="Meiryo UI" panose="020B0604030504040204" pitchFamily="50" charset="-128"/>
                      </a:endParaRP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a:solidFill>
                            <a:srgbClr val="FF0000"/>
                          </a:solidFill>
                          <a:latin typeface="Meiryo UI" panose="020B0604030504040204" pitchFamily="50" charset="-128"/>
                          <a:ea typeface="Meiryo UI" panose="020B0604030504040204" pitchFamily="50" charset="-128"/>
                        </a:rPr>
                        <a:t>満足度ｘｘ％向上</a:t>
                      </a:r>
                      <a:endParaRPr kumimoji="1" lang="en-US" altLang="ja-JP" sz="90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4658535"/>
                  </a:ext>
                </a:extLst>
              </a:tr>
            </a:tbl>
          </a:graphicData>
        </a:graphic>
      </p:graphicFrame>
      <p:sp>
        <p:nvSpPr>
          <p:cNvPr id="3" name="スライド番号プレースホルダー 3">
            <a:extLst>
              <a:ext uri="{FF2B5EF4-FFF2-40B4-BE49-F238E27FC236}">
                <a16:creationId xmlns:a16="http://schemas.microsoft.com/office/drawing/2014/main" id="{9482ADF7-DA96-406E-B926-CDB213A18DA0}"/>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26</a:t>
            </a:fld>
            <a:endParaRPr kumimoji="1" lang="ja-JP" altLang="en-US">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438D3F42-0747-4EE0-8137-57BB05B0FEFD}"/>
              </a:ext>
            </a:extLst>
          </p:cNvPr>
          <p:cNvSpPr/>
          <p:nvPr/>
        </p:nvSpPr>
        <p:spPr>
          <a:xfrm>
            <a:off x="4793146" y="1283861"/>
            <a:ext cx="3897511" cy="144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UI" panose="020B0604030504040204" pitchFamily="50" charset="-128"/>
                <a:ea typeface="Meiryo UI" panose="020B0604030504040204" pitchFamily="50" charset="-128"/>
              </a:rPr>
              <a:t>実証事業の詳細</a:t>
            </a:r>
          </a:p>
        </p:txBody>
      </p:sp>
      <p:sp>
        <p:nvSpPr>
          <p:cNvPr id="12" name="吹き出し: 四角形 11">
            <a:extLst>
              <a:ext uri="{FF2B5EF4-FFF2-40B4-BE49-F238E27FC236}">
                <a16:creationId xmlns:a16="http://schemas.microsoft.com/office/drawing/2014/main" id="{920358A0-A3E6-48DC-B475-118F76150350}"/>
              </a:ext>
            </a:extLst>
          </p:cNvPr>
          <p:cNvSpPr/>
          <p:nvPr/>
        </p:nvSpPr>
        <p:spPr>
          <a:xfrm>
            <a:off x="7363794" y="1455210"/>
            <a:ext cx="1631060" cy="860607"/>
          </a:xfrm>
          <a:prstGeom prst="wedgeRectCallout">
            <a:avLst>
              <a:gd name="adj1" fmla="val -62256"/>
              <a:gd name="adj2" fmla="val -45409"/>
            </a:avLst>
          </a:prstGeom>
          <a:solidFill>
            <a:srgbClr val="D6D6E8"/>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a:solidFill>
                  <a:schemeClr val="tx1"/>
                </a:solidFill>
                <a:latin typeface="Meiryo UI" panose="020B0604030504040204" pitchFamily="50" charset="-128"/>
                <a:ea typeface="Meiryo UI" panose="020B0604030504040204" pitchFamily="50" charset="-128"/>
              </a:rPr>
              <a:t>・実証実験の内容がわかる補足情報を記載</a:t>
            </a:r>
            <a:endParaRPr kumimoji="1" lang="en-US" altLang="ja-JP" sz="900">
              <a:solidFill>
                <a:schemeClr val="tx1"/>
              </a:solidFill>
              <a:latin typeface="Meiryo UI" panose="020B0604030504040204" pitchFamily="50" charset="-128"/>
              <a:ea typeface="Meiryo UI" panose="020B0604030504040204" pitchFamily="50" charset="-128"/>
            </a:endParaRPr>
          </a:p>
          <a:p>
            <a:pPr algn="ctr"/>
            <a:r>
              <a:rPr kumimoji="1" lang="ja-JP" altLang="en-US" sz="900">
                <a:solidFill>
                  <a:schemeClr val="tx1"/>
                </a:solidFill>
                <a:latin typeface="Meiryo UI" panose="020B0604030504040204" pitchFamily="50" charset="-128"/>
                <a:ea typeface="Meiryo UI" panose="020B0604030504040204" pitchFamily="50" charset="-128"/>
              </a:rPr>
              <a:t>（イメージ図等の添付も可）</a:t>
            </a:r>
            <a:endParaRPr kumimoji="1" lang="en-US" altLang="ja-JP" sz="90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216815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4">
            <a:extLst>
              <a:ext uri="{FF2B5EF4-FFF2-40B4-BE49-F238E27FC236}">
                <a16:creationId xmlns:a16="http://schemas.microsoft.com/office/drawing/2014/main" id="{81E39878-DC2C-403C-AD84-3949403F1D46}"/>
              </a:ext>
            </a:extLst>
          </p:cNvPr>
          <p:cNvGraphicFramePr>
            <a:graphicFrameLocks noGrp="1"/>
          </p:cNvGraphicFramePr>
          <p:nvPr>
            <p:extLst>
              <p:ext uri="{D42A27DB-BD31-4B8C-83A1-F6EECF244321}">
                <p14:modId xmlns:p14="http://schemas.microsoft.com/office/powerpoint/2010/main" val="3807421584"/>
              </p:ext>
            </p:extLst>
          </p:nvPr>
        </p:nvGraphicFramePr>
        <p:xfrm>
          <a:off x="257176" y="1679180"/>
          <a:ext cx="8648692" cy="2927941"/>
        </p:xfrm>
        <a:graphic>
          <a:graphicData uri="http://schemas.openxmlformats.org/drawingml/2006/table">
            <a:tbl>
              <a:tblPr firstRow="1" bandRow="1">
                <a:tableStyleId>{C083E6E3-FA7D-4D7B-A595-EF9225AFEA82}</a:tableStyleId>
              </a:tblPr>
              <a:tblGrid>
                <a:gridCol w="217742">
                  <a:extLst>
                    <a:ext uri="{9D8B030D-6E8A-4147-A177-3AD203B41FA5}">
                      <a16:colId xmlns:a16="http://schemas.microsoft.com/office/drawing/2014/main" val="2410514859"/>
                    </a:ext>
                  </a:extLst>
                </a:gridCol>
                <a:gridCol w="674476">
                  <a:extLst>
                    <a:ext uri="{9D8B030D-6E8A-4147-A177-3AD203B41FA5}">
                      <a16:colId xmlns:a16="http://schemas.microsoft.com/office/drawing/2014/main" val="1604511688"/>
                    </a:ext>
                  </a:extLst>
                </a:gridCol>
                <a:gridCol w="337238">
                  <a:extLst>
                    <a:ext uri="{9D8B030D-6E8A-4147-A177-3AD203B41FA5}">
                      <a16:colId xmlns:a16="http://schemas.microsoft.com/office/drawing/2014/main" val="3453622333"/>
                    </a:ext>
                  </a:extLst>
                </a:gridCol>
                <a:gridCol w="337238">
                  <a:extLst>
                    <a:ext uri="{9D8B030D-6E8A-4147-A177-3AD203B41FA5}">
                      <a16:colId xmlns:a16="http://schemas.microsoft.com/office/drawing/2014/main" val="20005"/>
                    </a:ext>
                  </a:extLst>
                </a:gridCol>
                <a:gridCol w="337238">
                  <a:extLst>
                    <a:ext uri="{9D8B030D-6E8A-4147-A177-3AD203B41FA5}">
                      <a16:colId xmlns:a16="http://schemas.microsoft.com/office/drawing/2014/main" val="20006"/>
                    </a:ext>
                  </a:extLst>
                </a:gridCol>
                <a:gridCol w="337238">
                  <a:extLst>
                    <a:ext uri="{9D8B030D-6E8A-4147-A177-3AD203B41FA5}">
                      <a16:colId xmlns:a16="http://schemas.microsoft.com/office/drawing/2014/main" val="20007"/>
                    </a:ext>
                  </a:extLst>
                </a:gridCol>
                <a:gridCol w="337238">
                  <a:extLst>
                    <a:ext uri="{9D8B030D-6E8A-4147-A177-3AD203B41FA5}">
                      <a16:colId xmlns:a16="http://schemas.microsoft.com/office/drawing/2014/main" val="20008"/>
                    </a:ext>
                  </a:extLst>
                </a:gridCol>
                <a:gridCol w="337238">
                  <a:extLst>
                    <a:ext uri="{9D8B030D-6E8A-4147-A177-3AD203B41FA5}">
                      <a16:colId xmlns:a16="http://schemas.microsoft.com/office/drawing/2014/main" val="20009"/>
                    </a:ext>
                  </a:extLst>
                </a:gridCol>
                <a:gridCol w="337238">
                  <a:extLst>
                    <a:ext uri="{9D8B030D-6E8A-4147-A177-3AD203B41FA5}">
                      <a16:colId xmlns:a16="http://schemas.microsoft.com/office/drawing/2014/main" val="20010"/>
                    </a:ext>
                  </a:extLst>
                </a:gridCol>
                <a:gridCol w="337238">
                  <a:extLst>
                    <a:ext uri="{9D8B030D-6E8A-4147-A177-3AD203B41FA5}">
                      <a16:colId xmlns:a16="http://schemas.microsoft.com/office/drawing/2014/main" val="20011"/>
                    </a:ext>
                  </a:extLst>
                </a:gridCol>
                <a:gridCol w="337238">
                  <a:extLst>
                    <a:ext uri="{9D8B030D-6E8A-4147-A177-3AD203B41FA5}">
                      <a16:colId xmlns:a16="http://schemas.microsoft.com/office/drawing/2014/main" val="20012"/>
                    </a:ext>
                  </a:extLst>
                </a:gridCol>
                <a:gridCol w="337238">
                  <a:extLst>
                    <a:ext uri="{9D8B030D-6E8A-4147-A177-3AD203B41FA5}">
                      <a16:colId xmlns:a16="http://schemas.microsoft.com/office/drawing/2014/main" val="20013"/>
                    </a:ext>
                  </a:extLst>
                </a:gridCol>
                <a:gridCol w="337238">
                  <a:extLst>
                    <a:ext uri="{9D8B030D-6E8A-4147-A177-3AD203B41FA5}">
                      <a16:colId xmlns:a16="http://schemas.microsoft.com/office/drawing/2014/main" val="20014"/>
                    </a:ext>
                  </a:extLst>
                </a:gridCol>
                <a:gridCol w="337238">
                  <a:extLst>
                    <a:ext uri="{9D8B030D-6E8A-4147-A177-3AD203B41FA5}">
                      <a16:colId xmlns:a16="http://schemas.microsoft.com/office/drawing/2014/main" val="20015"/>
                    </a:ext>
                  </a:extLst>
                </a:gridCol>
                <a:gridCol w="337238">
                  <a:extLst>
                    <a:ext uri="{9D8B030D-6E8A-4147-A177-3AD203B41FA5}">
                      <a16:colId xmlns:a16="http://schemas.microsoft.com/office/drawing/2014/main" val="20016"/>
                    </a:ext>
                  </a:extLst>
                </a:gridCol>
                <a:gridCol w="337238">
                  <a:extLst>
                    <a:ext uri="{9D8B030D-6E8A-4147-A177-3AD203B41FA5}">
                      <a16:colId xmlns:a16="http://schemas.microsoft.com/office/drawing/2014/main" val="1259447307"/>
                    </a:ext>
                  </a:extLst>
                </a:gridCol>
                <a:gridCol w="337238">
                  <a:extLst>
                    <a:ext uri="{9D8B030D-6E8A-4147-A177-3AD203B41FA5}">
                      <a16:colId xmlns:a16="http://schemas.microsoft.com/office/drawing/2014/main" val="1959618967"/>
                    </a:ext>
                  </a:extLst>
                </a:gridCol>
                <a:gridCol w="337238">
                  <a:extLst>
                    <a:ext uri="{9D8B030D-6E8A-4147-A177-3AD203B41FA5}">
                      <a16:colId xmlns:a16="http://schemas.microsoft.com/office/drawing/2014/main" val="3499725561"/>
                    </a:ext>
                  </a:extLst>
                </a:gridCol>
                <a:gridCol w="337238">
                  <a:extLst>
                    <a:ext uri="{9D8B030D-6E8A-4147-A177-3AD203B41FA5}">
                      <a16:colId xmlns:a16="http://schemas.microsoft.com/office/drawing/2014/main" val="910170383"/>
                    </a:ext>
                  </a:extLst>
                </a:gridCol>
                <a:gridCol w="337238">
                  <a:extLst>
                    <a:ext uri="{9D8B030D-6E8A-4147-A177-3AD203B41FA5}">
                      <a16:colId xmlns:a16="http://schemas.microsoft.com/office/drawing/2014/main" val="3320065346"/>
                    </a:ext>
                  </a:extLst>
                </a:gridCol>
                <a:gridCol w="337238">
                  <a:extLst>
                    <a:ext uri="{9D8B030D-6E8A-4147-A177-3AD203B41FA5}">
                      <a16:colId xmlns:a16="http://schemas.microsoft.com/office/drawing/2014/main" val="4270959445"/>
                    </a:ext>
                  </a:extLst>
                </a:gridCol>
                <a:gridCol w="337238">
                  <a:extLst>
                    <a:ext uri="{9D8B030D-6E8A-4147-A177-3AD203B41FA5}">
                      <a16:colId xmlns:a16="http://schemas.microsoft.com/office/drawing/2014/main" val="767095568"/>
                    </a:ext>
                  </a:extLst>
                </a:gridCol>
                <a:gridCol w="337238">
                  <a:extLst>
                    <a:ext uri="{9D8B030D-6E8A-4147-A177-3AD203B41FA5}">
                      <a16:colId xmlns:a16="http://schemas.microsoft.com/office/drawing/2014/main" val="973742052"/>
                    </a:ext>
                  </a:extLst>
                </a:gridCol>
                <a:gridCol w="337238">
                  <a:extLst>
                    <a:ext uri="{9D8B030D-6E8A-4147-A177-3AD203B41FA5}">
                      <a16:colId xmlns:a16="http://schemas.microsoft.com/office/drawing/2014/main" val="2575844476"/>
                    </a:ext>
                  </a:extLst>
                </a:gridCol>
                <a:gridCol w="337238">
                  <a:extLst>
                    <a:ext uri="{9D8B030D-6E8A-4147-A177-3AD203B41FA5}">
                      <a16:colId xmlns:a16="http://schemas.microsoft.com/office/drawing/2014/main" val="2873873041"/>
                    </a:ext>
                  </a:extLst>
                </a:gridCol>
              </a:tblGrid>
              <a:tr h="410650">
                <a:tc gridSpan="2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a:latin typeface="Meiryo UI" panose="020B0604030504040204" pitchFamily="50" charset="-128"/>
                          <a:ea typeface="Meiryo UI" panose="020B0604030504040204" pitchFamily="50" charset="-128"/>
                        </a:rPr>
                        <a:t>実施スケジュール</a:t>
                      </a:r>
                      <a:endParaRPr kumimoji="1" lang="en-US" altLang="ja-JP" sz="1200" b="1">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200"/>
                    </a:p>
                  </a:txBody>
                  <a:tcPr anchor="ctr">
                    <a:lnL w="19050"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R w="19050"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068976465"/>
                  </a:ext>
                </a:extLst>
              </a:tr>
              <a:tr h="28097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a:latin typeface="Meiryo UI" panose="020B0604030504040204" pitchFamily="50" charset="-128"/>
                          <a:ea typeface="Meiryo UI" panose="020B0604030504040204" pitchFamily="50" charset="-128"/>
                        </a:rPr>
                        <a:t>第</a:t>
                      </a:r>
                      <a:r>
                        <a:rPr kumimoji="1" lang="en-US" altLang="ja-JP" sz="1000" b="1">
                          <a:latin typeface="Meiryo UI" panose="020B0604030504040204" pitchFamily="50" charset="-128"/>
                          <a:ea typeface="Meiryo UI" panose="020B0604030504040204" pitchFamily="50" charset="-128"/>
                        </a:rPr>
                        <a:t>1</a:t>
                      </a:r>
                      <a:r>
                        <a:rPr kumimoji="1" lang="ja-JP" altLang="en-US" sz="1000" b="1">
                          <a:latin typeface="Meiryo UI" panose="020B0604030504040204" pitchFamily="50" charset="-128"/>
                          <a:ea typeface="Meiryo UI" panose="020B0604030504040204" pitchFamily="50" charset="-128"/>
                        </a:rPr>
                        <a:t>期（</a:t>
                      </a:r>
                      <a:r>
                        <a:rPr kumimoji="1" lang="en-US" altLang="ja-JP" sz="1000" b="1">
                          <a:latin typeface="Meiryo UI" panose="020B0604030504040204" pitchFamily="50" charset="-128"/>
                          <a:ea typeface="Meiryo UI" panose="020B0604030504040204" pitchFamily="50" charset="-128"/>
                        </a:rPr>
                        <a:t>R5</a:t>
                      </a:r>
                      <a:r>
                        <a:rPr kumimoji="1" lang="ja-JP" altLang="en-US" sz="1000" b="1">
                          <a:latin typeface="Meiryo UI" panose="020B0604030504040204" pitchFamily="50" charset="-128"/>
                          <a:ea typeface="Meiryo UI" panose="020B0604030504040204" pitchFamily="50" charset="-128"/>
                        </a:rPr>
                        <a:t>年度）</a:t>
                      </a:r>
                      <a:endParaRPr kumimoji="1" lang="en-US" altLang="ja-JP" sz="1000" b="1">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a:latin typeface="Meiryo UI" panose="020B0604030504040204" pitchFamily="50" charset="-128"/>
                          <a:ea typeface="Meiryo UI" panose="020B0604030504040204" pitchFamily="50" charset="-128"/>
                        </a:rPr>
                        <a:t>第</a:t>
                      </a:r>
                      <a:r>
                        <a:rPr kumimoji="1" lang="en-US" altLang="ja-JP" sz="1000" b="1">
                          <a:latin typeface="Meiryo UI" panose="020B0604030504040204" pitchFamily="50" charset="-128"/>
                          <a:ea typeface="Meiryo UI" panose="020B0604030504040204" pitchFamily="50" charset="-128"/>
                        </a:rPr>
                        <a:t>2</a:t>
                      </a:r>
                      <a:r>
                        <a:rPr kumimoji="1" lang="ja-JP" altLang="en-US" sz="1000" b="1">
                          <a:latin typeface="Meiryo UI" panose="020B0604030504040204" pitchFamily="50" charset="-128"/>
                          <a:ea typeface="Meiryo UI" panose="020B0604030504040204" pitchFamily="50" charset="-128"/>
                        </a:rPr>
                        <a:t>期（</a:t>
                      </a:r>
                      <a:r>
                        <a:rPr kumimoji="1" lang="en-US" altLang="ja-JP" sz="1000" b="1">
                          <a:latin typeface="Meiryo UI" panose="020B0604030504040204" pitchFamily="50" charset="-128"/>
                          <a:ea typeface="Meiryo UI" panose="020B0604030504040204" pitchFamily="50" charset="-128"/>
                        </a:rPr>
                        <a:t>R6</a:t>
                      </a:r>
                      <a:r>
                        <a:rPr kumimoji="1" lang="ja-JP" altLang="en-US" sz="1000" b="1">
                          <a:latin typeface="Meiryo UI" panose="020B0604030504040204" pitchFamily="50" charset="-128"/>
                          <a:ea typeface="Meiryo UI" panose="020B0604030504040204" pitchFamily="50" charset="-128"/>
                        </a:rPr>
                        <a:t>年度）</a:t>
                      </a:r>
                      <a:endParaRPr kumimoji="1" lang="en-US" altLang="ja-JP" sz="1000" b="1">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8788871"/>
                  </a:ext>
                </a:extLst>
              </a:tr>
              <a:tr h="1005163">
                <a:tc>
                  <a:txBody>
                    <a:bodyPr/>
                    <a:lstStyle/>
                    <a:p>
                      <a:endParaRPr lang="ja-JP" altLang="en-US" sz="13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ja-JP" altLang="en-US" sz="900">
                          <a:latin typeface="Meiryo UI" panose="020B0604030504040204" pitchFamily="50" charset="-128"/>
                          <a:ea typeface="Meiryo UI" panose="020B0604030504040204" pitchFamily="50" charset="-128"/>
                        </a:rPr>
                        <a:t>月</a:t>
                      </a:r>
                    </a:p>
                  </a:txBody>
                  <a:tcPr vert="eaVert"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R5</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3</a:t>
                      </a:r>
                      <a:r>
                        <a:rPr kumimoji="1" lang="ja-JP" altLang="en-US" sz="900">
                          <a:latin typeface="Meiryo UI" panose="020B0604030504040204" pitchFamily="50" charset="-128"/>
                          <a:ea typeface="Meiryo UI" panose="020B0604030504040204" pitchFamily="50" charset="-128"/>
                        </a:rPr>
                        <a:t>月</a:t>
                      </a:r>
                    </a:p>
                  </a:txBody>
                  <a:tcPr marL="0" marR="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R6</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410386">
                <a:tc>
                  <a:txBody>
                    <a:bodyPr/>
                    <a:lstStyle/>
                    <a:p>
                      <a:pPr algn="ctr"/>
                      <a:r>
                        <a:rPr kumimoji="1" lang="en-US" altLang="ja-JP" sz="900">
                          <a:latin typeface="Meiryo UI" panose="020B0604030504040204" pitchFamily="50" charset="-128"/>
                          <a:ea typeface="Meiryo UI" panose="020B0604030504040204" pitchFamily="50" charset="-128"/>
                        </a:rPr>
                        <a:t>1</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ja-JP" altLang="en-US" sz="900">
                          <a:latin typeface="Meiryo UI" panose="020B0604030504040204" pitchFamily="50" charset="-128"/>
                          <a:ea typeface="Meiryo UI" panose="020B0604030504040204" pitchFamily="50" charset="-128"/>
                        </a:rPr>
                        <a:t>計画</a:t>
                      </a: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53738171"/>
                  </a:ext>
                </a:extLst>
              </a:tr>
              <a:tr h="410386">
                <a:tc>
                  <a:txBody>
                    <a:bodyPr/>
                    <a:lstStyle/>
                    <a:p>
                      <a:pPr algn="ctr"/>
                      <a:r>
                        <a:rPr kumimoji="1" lang="en-US" altLang="ja-JP" sz="900">
                          <a:latin typeface="Meiryo UI" panose="020B0604030504040204" pitchFamily="50" charset="-128"/>
                          <a:ea typeface="Meiryo UI" panose="020B0604030504040204" pitchFamily="50" charset="-128"/>
                        </a:rPr>
                        <a:t>2</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ja-JP" altLang="en-US" sz="900">
                          <a:latin typeface="Meiryo UI" panose="020B0604030504040204" pitchFamily="50" charset="-128"/>
                          <a:ea typeface="Meiryo UI" panose="020B0604030504040204" pitchFamily="50" charset="-128"/>
                        </a:rPr>
                        <a:t>実施期間</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183939788"/>
                  </a:ext>
                </a:extLst>
              </a:tr>
              <a:tr h="410386">
                <a:tc>
                  <a:txBody>
                    <a:bodyPr/>
                    <a:lstStyle/>
                    <a:p>
                      <a:pPr algn="ctr"/>
                      <a:r>
                        <a:rPr kumimoji="1" lang="en-US" altLang="ja-JP" sz="900">
                          <a:latin typeface="Meiryo UI" panose="020B0604030504040204" pitchFamily="50" charset="-128"/>
                          <a:ea typeface="Meiryo UI" panose="020B0604030504040204" pitchFamily="50" charset="-128"/>
                        </a:rPr>
                        <a:t>3</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a:latin typeface="Meiryo UI" panose="020B0604030504040204" pitchFamily="50" charset="-128"/>
                          <a:ea typeface="Meiryo UI" panose="020B0604030504040204" pitchFamily="50" charset="-128"/>
                        </a:rPr>
                        <a:t>完了実績報告</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127260"/>
                  </a:ext>
                </a:extLst>
              </a:tr>
            </a:tbl>
          </a:graphicData>
        </a:graphic>
      </p:graphicFrame>
      <p:sp>
        <p:nvSpPr>
          <p:cNvPr id="3" name="テキスト ボックス 2">
            <a:extLst>
              <a:ext uri="{FF2B5EF4-FFF2-40B4-BE49-F238E27FC236}">
                <a16:creationId xmlns:a16="http://schemas.microsoft.com/office/drawing/2014/main" id="{E3B095F0-D8D7-4F6F-80FB-753089D40EDC}"/>
              </a:ext>
            </a:extLst>
          </p:cNvPr>
          <p:cNvSpPr txBox="1"/>
          <p:nvPr/>
        </p:nvSpPr>
        <p:spPr>
          <a:xfrm>
            <a:off x="253089" y="1042386"/>
            <a:ext cx="8637822" cy="430887"/>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a:latin typeface="Meiryo UI" panose="020B0604030504040204" pitchFamily="50" charset="-128"/>
              <a:ea typeface="Meiryo UI" panose="020B0604030504040204" pitchFamily="50" charset="-128"/>
            </a:endParaRPr>
          </a:p>
          <a:p>
            <a:r>
              <a:rPr lang="ja-JP" altLang="en-US" sz="1100" b="1">
                <a:latin typeface="Meiryo UI" panose="020B0604030504040204" pitchFamily="50" charset="-128"/>
                <a:ea typeface="Meiryo UI" panose="020B0604030504040204" pitchFamily="50" charset="-128"/>
              </a:rPr>
              <a:t>項目</a:t>
            </a:r>
            <a:r>
              <a:rPr lang="en-US" altLang="ja-JP" sz="1100" b="1">
                <a:latin typeface="Meiryo UI" panose="020B0604030504040204" pitchFamily="50" charset="-128"/>
                <a:ea typeface="Meiryo UI" panose="020B0604030504040204" pitchFamily="50" charset="-128"/>
              </a:rPr>
              <a:t>2~3</a:t>
            </a:r>
            <a:r>
              <a:rPr lang="ja-JP" altLang="en-US" sz="1100" b="1">
                <a:latin typeface="Meiryo UI" panose="020B0604030504040204" pitchFamily="50" charset="-128"/>
                <a:ea typeface="Meiryo UI" panose="020B0604030504040204" pitchFamily="50" charset="-128"/>
              </a:rPr>
              <a:t>については、補助対象期間内の実施となることが分かるように記入してください。</a:t>
            </a:r>
            <a:endParaRPr lang="en-US" altLang="ja-JP" sz="1100" b="1">
              <a:latin typeface="Meiryo UI" panose="020B0604030504040204" pitchFamily="50" charset="-128"/>
              <a:ea typeface="Meiryo UI" panose="020B0604030504040204" pitchFamily="50" charset="-128"/>
            </a:endParaRPr>
          </a:p>
        </p:txBody>
      </p:sp>
      <p:sp>
        <p:nvSpPr>
          <p:cNvPr id="9" name="スライド番号プレースホルダー 3">
            <a:extLst>
              <a:ext uri="{FF2B5EF4-FFF2-40B4-BE49-F238E27FC236}">
                <a16:creationId xmlns:a16="http://schemas.microsoft.com/office/drawing/2014/main" id="{14562327-A41B-4486-9035-17056D12DF76}"/>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27</a:t>
            </a:fld>
            <a:endParaRPr kumimoji="1" lang="ja-JP" altLang="en-US">
              <a:latin typeface="Meiryo UI" panose="020B0604030504040204" pitchFamily="50" charset="-128"/>
              <a:ea typeface="Meiryo UI" panose="020B0604030504040204" pitchFamily="50" charset="-128"/>
            </a:endParaRPr>
          </a:p>
        </p:txBody>
      </p:sp>
      <p:graphicFrame>
        <p:nvGraphicFramePr>
          <p:cNvPr id="21" name="表 9">
            <a:extLst>
              <a:ext uri="{FF2B5EF4-FFF2-40B4-BE49-F238E27FC236}">
                <a16:creationId xmlns:a16="http://schemas.microsoft.com/office/drawing/2014/main" id="{5D1E5820-C24A-445F-A02B-239BBFEEAC79}"/>
              </a:ext>
            </a:extLst>
          </p:cNvPr>
          <p:cNvGraphicFramePr>
            <a:graphicFrameLocks noGrp="1"/>
          </p:cNvGraphicFramePr>
          <p:nvPr>
            <p:extLst>
              <p:ext uri="{D42A27DB-BD31-4B8C-83A1-F6EECF244321}">
                <p14:modId xmlns:p14="http://schemas.microsoft.com/office/powerpoint/2010/main" val="1980979025"/>
              </p:ext>
            </p:extLst>
          </p:nvPr>
        </p:nvGraphicFramePr>
        <p:xfrm>
          <a:off x="253089" y="5668218"/>
          <a:ext cx="8637822" cy="741680"/>
        </p:xfrm>
        <a:graphic>
          <a:graphicData uri="http://schemas.openxmlformats.org/drawingml/2006/table">
            <a:tbl>
              <a:tblPr firstRow="1" bandRow="1">
                <a:tableStyleId>{2D5ABB26-0587-4C30-8999-92F81FD0307C}</a:tableStyleId>
              </a:tblPr>
              <a:tblGrid>
                <a:gridCol w="681988">
                  <a:extLst>
                    <a:ext uri="{9D8B030D-6E8A-4147-A177-3AD203B41FA5}">
                      <a16:colId xmlns:a16="http://schemas.microsoft.com/office/drawing/2014/main" val="4059974122"/>
                    </a:ext>
                  </a:extLst>
                </a:gridCol>
                <a:gridCol w="7955834">
                  <a:extLst>
                    <a:ext uri="{9D8B030D-6E8A-4147-A177-3AD203B41FA5}">
                      <a16:colId xmlns:a16="http://schemas.microsoft.com/office/drawing/2014/main" val="3557855340"/>
                    </a:ext>
                  </a:extLst>
                </a:gridCol>
              </a:tblGrid>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1</a:t>
                      </a:r>
                      <a:r>
                        <a:rPr kumimoji="1" lang="ja-JP" altLang="en-US" sz="1100" b="1">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kumimoji="1" lang="en-US" altLang="ja-JP" sz="1200">
                          <a:solidFill>
                            <a:srgbClr val="FF0000"/>
                          </a:solidFill>
                          <a:latin typeface="Meiryo UI" panose="020B0604030504040204" pitchFamily="50" charset="-128"/>
                          <a:ea typeface="Meiryo UI" panose="020B0604030504040204" pitchFamily="50" charset="-128"/>
                        </a:rPr>
                        <a:t>FAM</a:t>
                      </a:r>
                      <a:r>
                        <a:rPr kumimoji="1" lang="ja-JP" altLang="en-US" sz="1200">
                          <a:solidFill>
                            <a:srgbClr val="FF0000"/>
                          </a:solidFill>
                          <a:latin typeface="Meiryo UI" panose="020B0604030504040204" pitchFamily="50" charset="-128"/>
                          <a:ea typeface="Meiryo UI" panose="020B0604030504040204" pitchFamily="50" charset="-128"/>
                        </a:rPr>
                        <a:t>ツアーの実施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138266"/>
                  </a:ext>
                </a:extLst>
              </a:tr>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2</a:t>
                      </a:r>
                      <a:r>
                        <a:rPr kumimoji="1" lang="ja-JP" altLang="en-US" sz="1100" b="1">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kumimoji="1" lang="ja-JP" altLang="en-US" sz="1200">
                          <a:solidFill>
                            <a:srgbClr val="FF0000"/>
                          </a:solidFill>
                          <a:latin typeface="Meiryo UI" panose="020B0604030504040204" pitchFamily="50" charset="-128"/>
                          <a:ea typeface="Meiryo UI" panose="020B0604030504040204" pitchFamily="50" charset="-128"/>
                        </a:rPr>
                        <a:t>動向調査の実施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9764042"/>
                  </a:ext>
                </a:extLst>
              </a:tr>
            </a:tbl>
          </a:graphicData>
        </a:graphic>
      </p:graphicFrame>
      <p:sp>
        <p:nvSpPr>
          <p:cNvPr id="22" name="テキスト ボックス 21">
            <a:extLst>
              <a:ext uri="{FF2B5EF4-FFF2-40B4-BE49-F238E27FC236}">
                <a16:creationId xmlns:a16="http://schemas.microsoft.com/office/drawing/2014/main" id="{4534980E-3A66-4F8D-8FCD-414BF4A696FE}"/>
              </a:ext>
            </a:extLst>
          </p:cNvPr>
          <p:cNvSpPr txBox="1"/>
          <p:nvPr/>
        </p:nvSpPr>
        <p:spPr>
          <a:xfrm>
            <a:off x="249002" y="5237331"/>
            <a:ext cx="8637822" cy="430887"/>
          </a:xfrm>
          <a:prstGeom prst="rect">
            <a:avLst/>
          </a:prstGeom>
          <a:noFill/>
        </p:spPr>
        <p:txBody>
          <a:bodyPr wrap="square">
            <a:spAutoFit/>
          </a:bodyPr>
          <a:lstStyle/>
          <a:p>
            <a:r>
              <a:rPr lang="ja-JP" altLang="en-US" sz="1100" b="1">
                <a:latin typeface="Meiryo UI" panose="020B0604030504040204" pitchFamily="50" charset="-128"/>
                <a:ea typeface="Meiryo UI" panose="020B0604030504040204" pitchFamily="50" charset="-128"/>
              </a:rPr>
              <a:t>複数年度にわたる事業を計画しており、それぞれの事業が第</a:t>
            </a:r>
            <a:r>
              <a:rPr lang="en-US" altLang="ja-JP" sz="1100" b="1">
                <a:latin typeface="Meiryo UI" panose="020B0604030504040204" pitchFamily="50" charset="-128"/>
                <a:ea typeface="Meiryo UI" panose="020B0604030504040204" pitchFamily="50" charset="-128"/>
              </a:rPr>
              <a:t>1</a:t>
            </a:r>
            <a:r>
              <a:rPr lang="ja-JP" altLang="en-US" sz="1100" b="1">
                <a:latin typeface="Meiryo UI" panose="020B0604030504040204" pitchFamily="50" charset="-128"/>
                <a:ea typeface="Meiryo UI" panose="020B0604030504040204" pitchFamily="50" charset="-128"/>
              </a:rPr>
              <a:t>期・第</a:t>
            </a:r>
            <a:r>
              <a:rPr lang="en-US" altLang="ja-JP" sz="1100" b="1">
                <a:latin typeface="Meiryo UI" panose="020B0604030504040204" pitchFamily="50" charset="-128"/>
                <a:ea typeface="Meiryo UI" panose="020B0604030504040204" pitchFamily="50" charset="-128"/>
              </a:rPr>
              <a:t>2</a:t>
            </a:r>
            <a:r>
              <a:rPr lang="ja-JP" altLang="en-US" sz="1100" b="1">
                <a:latin typeface="Meiryo UI" panose="020B0604030504040204" pitchFamily="50" charset="-128"/>
                <a:ea typeface="Meiryo UI" panose="020B0604030504040204" pitchFamily="50" charset="-128"/>
              </a:rPr>
              <a:t>期にまたがる場合はそれぞれの期間で実施する事業の概要を記載してください。</a:t>
            </a:r>
            <a:endParaRPr lang="en-US" altLang="ja-JP" sz="1100" b="1">
              <a:latin typeface="Meiryo UI" panose="020B0604030504040204" pitchFamily="50" charset="-128"/>
              <a:ea typeface="Meiryo UI" panose="020B0604030504040204" pitchFamily="50" charset="-128"/>
            </a:endParaRPr>
          </a:p>
          <a:p>
            <a:r>
              <a:rPr lang="en-US" altLang="ja-JP" sz="1100" b="1">
                <a:latin typeface="Meiryo UI" panose="020B0604030504040204" pitchFamily="50" charset="-128"/>
                <a:ea typeface="Meiryo UI" panose="020B0604030504040204" pitchFamily="50" charset="-128"/>
              </a:rPr>
              <a:t>※</a:t>
            </a:r>
            <a:r>
              <a:rPr lang="ja-JP" altLang="en-US" sz="1100" b="1">
                <a:latin typeface="Meiryo UI" panose="020B0604030504040204" pitchFamily="50" charset="-128"/>
                <a:ea typeface="Meiryo UI" panose="020B0604030504040204" pitchFamily="50" charset="-128"/>
              </a:rPr>
              <a:t>対象者のみ記入</a:t>
            </a:r>
          </a:p>
        </p:txBody>
      </p:sp>
      <p:sp>
        <p:nvSpPr>
          <p:cNvPr id="7" name="矢印: 五方向 6">
            <a:extLst>
              <a:ext uri="{FF2B5EF4-FFF2-40B4-BE49-F238E27FC236}">
                <a16:creationId xmlns:a16="http://schemas.microsoft.com/office/drawing/2014/main" id="{74552642-AB22-4ECF-AC84-0536FA2C13F7}"/>
              </a:ext>
            </a:extLst>
          </p:cNvPr>
          <p:cNvSpPr/>
          <p:nvPr/>
        </p:nvSpPr>
        <p:spPr>
          <a:xfrm>
            <a:off x="1133333" y="3483199"/>
            <a:ext cx="960453"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8" name="矢印: 五方向 7">
            <a:extLst>
              <a:ext uri="{FF2B5EF4-FFF2-40B4-BE49-F238E27FC236}">
                <a16:creationId xmlns:a16="http://schemas.microsoft.com/office/drawing/2014/main" id="{ED96127D-4635-4954-9540-662B66FC64D2}"/>
              </a:ext>
            </a:extLst>
          </p:cNvPr>
          <p:cNvSpPr/>
          <p:nvPr/>
        </p:nvSpPr>
        <p:spPr>
          <a:xfrm>
            <a:off x="2165652" y="3896921"/>
            <a:ext cx="1693301"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1" name="Rectangle 15">
            <a:extLst>
              <a:ext uri="{FF2B5EF4-FFF2-40B4-BE49-F238E27FC236}">
                <a16:creationId xmlns:a16="http://schemas.microsoft.com/office/drawing/2014/main" id="{8EE48B8B-13ED-48A9-A7C2-23E18105912A}"/>
              </a:ext>
            </a:extLst>
          </p:cNvPr>
          <p:cNvSpPr/>
          <p:nvPr/>
        </p:nvSpPr>
        <p:spPr>
          <a:xfrm>
            <a:off x="7160462" y="108802"/>
            <a:ext cx="1730449" cy="1149234"/>
          </a:xfrm>
          <a:prstGeom prst="rect">
            <a:avLst/>
          </a:prstGeom>
          <a:solidFill>
            <a:srgbClr val="D6D6E8"/>
          </a:solidFill>
          <a:ln w="28575">
            <a:solidFill>
              <a:srgbClr val="002060"/>
            </a:solidFill>
          </a:ln>
        </p:spPr>
        <p:txBody>
          <a:bodyPr vertOverflow="overflow" horzOverflow="overflow" wrap="square" tIns="36000" bIns="36000" rtlCol="0" anchor="ctr">
            <a:noAutofit/>
          </a:bodyPr>
          <a:lstStyle/>
          <a:p>
            <a:pPr marL="171450" marR="0" lvl="0" indent="-171450" algn="l" defTabSz="914400" rtl="0" eaLnBrk="1" fontAlgn="base" latinLnBrk="0" hangingPunct="1">
              <a:lnSpc>
                <a:spcPct val="130000"/>
              </a:lnSpc>
              <a:spcBef>
                <a:spcPct val="0"/>
              </a:spcBef>
              <a:spcAft>
                <a:spcPct val="0"/>
              </a:spcAft>
              <a:buClrTx/>
              <a:buSzTx/>
              <a:buFont typeface="Wingdings" panose="05000000000000000000" pitchFamily="2" charset="2"/>
              <a:buChar char="ü"/>
              <a:tabLst/>
              <a:defRPr/>
            </a:pPr>
            <a:r>
              <a:rPr kumimoji="1" lang="ja-JP" altLang="en-US" sz="1050">
                <a:solidFill>
                  <a:srgbClr val="000000"/>
                </a:solidFill>
                <a:latin typeface="Meiryo UI" panose="020B0604030504040204" pitchFamily="50" charset="-128"/>
                <a:ea typeface="Meiryo UI" panose="020B0604030504040204" pitchFamily="50" charset="-128"/>
                <a:cs typeface="メイリオ"/>
              </a:rPr>
              <a:t>計画申請時にわかる範囲で記載してください（詳細なスケジュールは添付資料にてご提出ください）</a:t>
            </a:r>
            <a:endParaRPr kumimoji="1" lang="en-US" altLang="ja-JP" sz="1050">
              <a:solidFill>
                <a:srgbClr val="000000"/>
              </a:solidFill>
              <a:latin typeface="Meiryo UI" panose="020B0604030504040204" pitchFamily="50" charset="-128"/>
              <a:ea typeface="Meiryo UI" panose="020B0604030504040204" pitchFamily="50" charset="-128"/>
              <a:cs typeface="メイリオ"/>
            </a:endParaRPr>
          </a:p>
        </p:txBody>
      </p:sp>
      <p:sp>
        <p:nvSpPr>
          <p:cNvPr id="12" name="矢印: 五方向 11">
            <a:extLst>
              <a:ext uri="{FF2B5EF4-FFF2-40B4-BE49-F238E27FC236}">
                <a16:creationId xmlns:a16="http://schemas.microsoft.com/office/drawing/2014/main" id="{F950318D-A245-4565-9C7C-03CEB7FC55A5}"/>
              </a:ext>
            </a:extLst>
          </p:cNvPr>
          <p:cNvSpPr/>
          <p:nvPr/>
        </p:nvSpPr>
        <p:spPr>
          <a:xfrm>
            <a:off x="3858953" y="4310037"/>
            <a:ext cx="864937"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a:latin typeface="Meiryo UI" panose="020B0604030504040204" pitchFamily="50" charset="-128"/>
              <a:ea typeface="Meiryo UI" panose="020B0604030504040204" pitchFamily="50" charset="-128"/>
            </a:endParaRPr>
          </a:p>
        </p:txBody>
      </p:sp>
      <p:sp>
        <p:nvSpPr>
          <p:cNvPr id="13" name="矢印: 五方向 12">
            <a:extLst>
              <a:ext uri="{FF2B5EF4-FFF2-40B4-BE49-F238E27FC236}">
                <a16:creationId xmlns:a16="http://schemas.microsoft.com/office/drawing/2014/main" id="{4E367764-8967-4C2A-AB7C-6465AD6AAD81}"/>
              </a:ext>
            </a:extLst>
          </p:cNvPr>
          <p:cNvSpPr/>
          <p:nvPr/>
        </p:nvSpPr>
        <p:spPr>
          <a:xfrm>
            <a:off x="4895708" y="3483199"/>
            <a:ext cx="960453"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4" name="矢印: 五方向 13">
            <a:extLst>
              <a:ext uri="{FF2B5EF4-FFF2-40B4-BE49-F238E27FC236}">
                <a16:creationId xmlns:a16="http://schemas.microsoft.com/office/drawing/2014/main" id="{DAB6ABAA-8D87-4989-9C6D-72EA9D49CC0A}"/>
              </a:ext>
            </a:extLst>
          </p:cNvPr>
          <p:cNvSpPr/>
          <p:nvPr/>
        </p:nvSpPr>
        <p:spPr>
          <a:xfrm>
            <a:off x="5928027" y="3896921"/>
            <a:ext cx="1693301"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5" name="矢印: 五方向 14">
            <a:extLst>
              <a:ext uri="{FF2B5EF4-FFF2-40B4-BE49-F238E27FC236}">
                <a16:creationId xmlns:a16="http://schemas.microsoft.com/office/drawing/2014/main" id="{F4F8C895-5D98-42F6-A557-C9C8F821C176}"/>
              </a:ext>
            </a:extLst>
          </p:cNvPr>
          <p:cNvSpPr/>
          <p:nvPr/>
        </p:nvSpPr>
        <p:spPr>
          <a:xfrm>
            <a:off x="7621328" y="4310037"/>
            <a:ext cx="864937"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74931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E1F40-DFCD-4EE7-933A-5EE170CFED21}"/>
              </a:ext>
            </a:extLst>
          </p:cNvPr>
          <p:cNvSpPr>
            <a:spLocks noGrp="1"/>
          </p:cNvSpPr>
          <p:nvPr>
            <p:ph type="title"/>
          </p:nvPr>
        </p:nvSpPr>
        <p:spPr/>
        <p:txBody>
          <a:bodyPr/>
          <a:lstStyle/>
          <a:p>
            <a:r>
              <a:rPr kumimoji="1" lang="ja-JP" altLang="en-US"/>
              <a:t>⑤実証実験（実証運行・実証運航）</a:t>
            </a:r>
          </a:p>
        </p:txBody>
      </p:sp>
    </p:spTree>
    <p:extLst>
      <p:ext uri="{BB962C8B-B14F-4D97-AF65-F5344CB8AC3E}">
        <p14:creationId xmlns:p14="http://schemas.microsoft.com/office/powerpoint/2010/main" val="23368111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0DB3F1B3-D3BA-4B53-903A-7073D62E6E5A}"/>
              </a:ext>
            </a:extLst>
          </p:cNvPr>
          <p:cNvGraphicFramePr>
            <a:graphicFrameLocks noGrp="1"/>
          </p:cNvGraphicFramePr>
          <p:nvPr>
            <p:extLst>
              <p:ext uri="{D42A27DB-BD31-4B8C-83A1-F6EECF244321}">
                <p14:modId xmlns:p14="http://schemas.microsoft.com/office/powerpoint/2010/main" val="3043716554"/>
              </p:ext>
            </p:extLst>
          </p:nvPr>
        </p:nvGraphicFramePr>
        <p:xfrm>
          <a:off x="298291" y="899879"/>
          <a:ext cx="8547417" cy="5829523"/>
        </p:xfrm>
        <a:graphic>
          <a:graphicData uri="http://schemas.openxmlformats.org/drawingml/2006/table">
            <a:tbl>
              <a:tblPr>
                <a:tableStyleId>{5C22544A-7EE6-4342-B048-85BDC9FD1C3A}</a:tableStyleId>
              </a:tblPr>
              <a:tblGrid>
                <a:gridCol w="745073">
                  <a:extLst>
                    <a:ext uri="{9D8B030D-6E8A-4147-A177-3AD203B41FA5}">
                      <a16:colId xmlns:a16="http://schemas.microsoft.com/office/drawing/2014/main" val="3380646358"/>
                    </a:ext>
                  </a:extLst>
                </a:gridCol>
                <a:gridCol w="589097">
                  <a:extLst>
                    <a:ext uri="{9D8B030D-6E8A-4147-A177-3AD203B41FA5}">
                      <a16:colId xmlns:a16="http://schemas.microsoft.com/office/drawing/2014/main" val="3852992254"/>
                    </a:ext>
                  </a:extLst>
                </a:gridCol>
                <a:gridCol w="674321">
                  <a:extLst>
                    <a:ext uri="{9D8B030D-6E8A-4147-A177-3AD203B41FA5}">
                      <a16:colId xmlns:a16="http://schemas.microsoft.com/office/drawing/2014/main" val="44779126"/>
                    </a:ext>
                  </a:extLst>
                </a:gridCol>
                <a:gridCol w="503873">
                  <a:extLst>
                    <a:ext uri="{9D8B030D-6E8A-4147-A177-3AD203B41FA5}">
                      <a16:colId xmlns:a16="http://schemas.microsoft.com/office/drawing/2014/main" val="1721787813"/>
                    </a:ext>
                  </a:extLst>
                </a:gridCol>
                <a:gridCol w="598515">
                  <a:extLst>
                    <a:ext uri="{9D8B030D-6E8A-4147-A177-3AD203B41FA5}">
                      <a16:colId xmlns:a16="http://schemas.microsoft.com/office/drawing/2014/main" val="762395761"/>
                    </a:ext>
                  </a:extLst>
                </a:gridCol>
                <a:gridCol w="1168776">
                  <a:extLst>
                    <a:ext uri="{9D8B030D-6E8A-4147-A177-3AD203B41FA5}">
                      <a16:colId xmlns:a16="http://schemas.microsoft.com/office/drawing/2014/main" val="1354607215"/>
                    </a:ext>
                  </a:extLst>
                </a:gridCol>
                <a:gridCol w="4267762">
                  <a:extLst>
                    <a:ext uri="{9D8B030D-6E8A-4147-A177-3AD203B41FA5}">
                      <a16:colId xmlns:a16="http://schemas.microsoft.com/office/drawing/2014/main" val="1988428256"/>
                    </a:ext>
                  </a:extLst>
                </a:gridCol>
              </a:tblGrid>
              <a:tr h="182555">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補助種別</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〇〇</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17">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25513468"/>
                  </a:ext>
                </a:extLst>
              </a:tr>
              <a:tr h="182555">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申請者</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〇〇株式会社</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bg1"/>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rgbClr val="FF0000"/>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4143152"/>
                  </a:ext>
                </a:extLst>
              </a:tr>
              <a:tr h="182555">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所在地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○○県○○市</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751133763"/>
                  </a:ext>
                </a:extLst>
              </a:tr>
              <a:tr h="323799">
                <a:tc rowSpan="4">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事業概要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総事業費</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2">
                  <a:txBody>
                    <a:bodyPr/>
                    <a:lstStyle/>
                    <a:p>
                      <a:pPr algn="l" fontAlgn="ctr"/>
                      <a:r>
                        <a:rPr lang="ja-JP" altLang="en-US" sz="900" u="none" strike="noStrike">
                          <a:solidFill>
                            <a:srgbClr val="FF0000"/>
                          </a:solidFill>
                          <a:effectLst/>
                          <a:latin typeface="Meiryo UI" panose="020B0604030504040204" pitchFamily="50" charset="-128"/>
                          <a:ea typeface="Meiryo UI" panose="020B0604030504040204" pitchFamily="50" charset="-128"/>
                        </a:rPr>
                        <a:t>〇〇千円（税別）</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補助金</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申請額</a:t>
                      </a:r>
                    </a:p>
                  </a:txBody>
                  <a:tcPr marL="0" marR="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〇〇千円（税別）</a:t>
                      </a: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807486"/>
                  </a:ext>
                </a:extLst>
              </a:tr>
              <a:tr h="323799">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R5</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2">
                  <a:txBody>
                    <a:bodyPr/>
                    <a:lstStyle/>
                    <a:p>
                      <a:pPr algn="l" fontAlgn="ctr"/>
                      <a:r>
                        <a:rPr lang="ja-JP" altLang="en-US" sz="900" u="none" strike="noStrike">
                          <a:solidFill>
                            <a:srgbClr val="FF0000"/>
                          </a:solidFill>
                          <a:effectLst/>
                          <a:latin typeface="Meiryo UI" panose="020B0604030504040204" pitchFamily="50" charset="-128"/>
                          <a:ea typeface="Meiryo UI" panose="020B0604030504040204" pitchFamily="50" charset="-128"/>
                        </a:rPr>
                        <a:t>〇〇千円（税別）</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R5</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0" marR="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R5</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R5</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1875393"/>
                  </a:ext>
                </a:extLst>
              </a:tr>
              <a:tr h="323799">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900" b="0" i="0" u="none" strike="noStrike">
                          <a:solidFill>
                            <a:srgbClr val="000000"/>
                          </a:solidFill>
                          <a:effectLst/>
                          <a:latin typeface="Meiryo UI" panose="020B0604030504040204" pitchFamily="50" charset="-128"/>
                          <a:ea typeface="Meiryo UI" panose="020B0604030504040204" pitchFamily="50" charset="-128"/>
                        </a:rPr>
                        <a:t>R6</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2">
                  <a:txBody>
                    <a:bodyPr/>
                    <a:lstStyle/>
                    <a:p>
                      <a:pPr algn="l" fontAlgn="ctr"/>
                      <a:r>
                        <a:rPr lang="ja-JP" altLang="en-US" sz="900" u="none" strike="noStrike">
                          <a:solidFill>
                            <a:srgbClr val="FF0000"/>
                          </a:solidFill>
                          <a:effectLst/>
                          <a:latin typeface="Meiryo UI" panose="020B0604030504040204" pitchFamily="50" charset="-128"/>
                          <a:ea typeface="Meiryo UI" panose="020B0604030504040204" pitchFamily="50" charset="-128"/>
                        </a:rPr>
                        <a:t>〇〇千円（税別）</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R6</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r>
                        <a:rPr lang="en-US" altLang="ja-JP" sz="900" b="0" i="0" u="none" strike="noStrike">
                          <a:solidFill>
                            <a:schemeClr val="tx1"/>
                          </a:solidFill>
                          <a:effectLst/>
                          <a:latin typeface="Meiryo UI" panose="020B0604030504040204" pitchFamily="50" charset="-128"/>
                          <a:ea typeface="Meiryo UI" panose="020B0604030504040204" pitchFamily="50" charset="-128"/>
                        </a:rPr>
                        <a:t/>
                      </a:r>
                      <a:br>
                        <a:rPr lang="en-US" altLang="ja-JP" sz="900" b="0" i="0" u="none" strike="noStrike">
                          <a:solidFill>
                            <a:schemeClr val="tx1"/>
                          </a:solidFill>
                          <a:effectLst/>
                          <a:latin typeface="Meiryo UI" panose="020B0604030504040204" pitchFamily="50" charset="-128"/>
                          <a:ea typeface="Meiryo UI" panose="020B0604030504040204" pitchFamily="50" charset="-128"/>
                        </a:rPr>
                      </a:b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0" marR="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noFill/>
                      <a:prstDash val="sysDot"/>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R6</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R6</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noFill/>
                      <a:prstDash val="sysDot"/>
                      <a:round/>
                      <a:headEnd type="none" w="med" len="med"/>
                      <a:tailEnd type="none" w="med" len="med"/>
                    </a:lnTlToBr>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4332370"/>
                  </a:ext>
                </a:extLst>
              </a:tr>
              <a:tr h="404735">
                <a:tc vMerge="1">
                  <a:txBody>
                    <a:bodyPr/>
                    <a:lstStyle/>
                    <a:p>
                      <a:pPr algn="ctr" fontAlgn="ctr"/>
                      <a:endParaRPr lang="ja-JP" altLang="en-US" sz="900" b="0" i="0" u="none" strike="noStrike">
                        <a:solidFill>
                          <a:schemeClr val="bg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事業の</a:t>
                      </a:r>
                      <a:r>
                        <a:rPr lang="en-US" altLang="ja-JP" sz="900" b="0" i="0" u="none" strike="noStrike">
                          <a:solidFill>
                            <a:srgbClr val="000000"/>
                          </a:solidFill>
                          <a:effectLst/>
                          <a:latin typeface="Meiryo UI" panose="020B0604030504040204" pitchFamily="50" charset="-128"/>
                          <a:ea typeface="Meiryo UI" panose="020B0604030504040204" pitchFamily="50" charset="-128"/>
                        </a:rPr>
                        <a:t/>
                      </a:r>
                      <a:br>
                        <a:rPr lang="en-US" altLang="ja-JP" sz="900" b="0" i="0" u="none" strike="noStrike">
                          <a:solidFill>
                            <a:srgbClr val="000000"/>
                          </a:solidFill>
                          <a:effectLst/>
                          <a:latin typeface="Meiryo UI" panose="020B0604030504040204" pitchFamily="50" charset="-128"/>
                          <a:ea typeface="Meiryo UI" panose="020B0604030504040204" pitchFamily="50" charset="-128"/>
                        </a:rPr>
                      </a:br>
                      <a:r>
                        <a:rPr lang="ja-JP" altLang="en-US" sz="900" b="0" i="0" u="none" strike="noStrike">
                          <a:solidFill>
                            <a:srgbClr val="000000"/>
                          </a:solidFill>
                          <a:effectLst/>
                          <a:latin typeface="Meiryo UI" panose="020B0604030504040204" pitchFamily="50" charset="-128"/>
                          <a:ea typeface="Meiryo UI" panose="020B0604030504040204" pitchFamily="50" charset="-128"/>
                        </a:rPr>
                        <a:t>法的</a:t>
                      </a:r>
                      <a:r>
                        <a:rPr lang="en-US" altLang="ja-JP" sz="900" b="0" i="0" u="none" strike="noStrike">
                          <a:solidFill>
                            <a:srgbClr val="000000"/>
                          </a:solidFill>
                          <a:effectLst/>
                          <a:latin typeface="Meiryo UI" panose="020B0604030504040204" pitchFamily="50" charset="-128"/>
                          <a:ea typeface="Meiryo UI" panose="020B0604030504040204" pitchFamily="50" charset="-128"/>
                        </a:rPr>
                        <a:t/>
                      </a:r>
                      <a:br>
                        <a:rPr lang="en-US" altLang="ja-JP" sz="900" b="0" i="0" u="none" strike="noStrike">
                          <a:solidFill>
                            <a:srgbClr val="000000"/>
                          </a:solidFill>
                          <a:effectLst/>
                          <a:latin typeface="Meiryo UI" panose="020B0604030504040204" pitchFamily="50" charset="-128"/>
                          <a:ea typeface="Meiryo UI" panose="020B0604030504040204" pitchFamily="50" charset="-128"/>
                        </a:rPr>
                      </a:br>
                      <a:r>
                        <a:rPr lang="ja-JP" altLang="en-US" sz="900" b="0" i="0" u="none" strike="noStrike">
                          <a:solidFill>
                            <a:srgbClr val="000000"/>
                          </a:solidFill>
                          <a:effectLst/>
                          <a:latin typeface="Meiryo UI" panose="020B0604030504040204" pitchFamily="50" charset="-128"/>
                          <a:ea typeface="Meiryo UI" panose="020B0604030504040204" pitchFamily="50" charset="-128"/>
                        </a:rPr>
                        <a:t>位置づけ</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zh-TW" altLang="en-US" sz="900" b="0" i="0" u="none" strike="noStrike">
                          <a:solidFill>
                            <a:srgbClr val="FF0000"/>
                          </a:solidFill>
                          <a:effectLst/>
                          <a:latin typeface="Meiryo UI" panose="020B0604030504040204" pitchFamily="50" charset="-128"/>
                          <a:ea typeface="Meiryo UI" panose="020B0604030504040204" pitchFamily="50" charset="-128"/>
                        </a:rPr>
                        <a:t>旅客自動車運送事業</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補助率</a:t>
                      </a:r>
                    </a:p>
                  </a:txBody>
                  <a:tcPr marL="0" marR="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900" b="0" i="0" u="none" strike="noStrike">
                          <a:solidFill>
                            <a:srgbClr val="FF0000"/>
                          </a:solidFill>
                          <a:effectLst/>
                          <a:latin typeface="Meiryo UI" panose="020B0604030504040204" pitchFamily="50" charset="-128"/>
                          <a:ea typeface="Meiryo UI" panose="020B0604030504040204" pitchFamily="50" charset="-128"/>
                        </a:rPr>
                        <a:t>1/2</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2795462721"/>
                  </a:ext>
                </a:extLst>
              </a:tr>
              <a:tr h="536594">
                <a:tc rowSpan="6">
                  <a:txBody>
                    <a:bodyPr/>
                    <a:lstStyle/>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事業詳細</a:t>
                      </a:r>
                      <a:endParaRPr lang="zh-CN"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地域計画との関係</a:t>
                      </a: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r>
                        <a:rPr lang="ja-JP" altLang="en-US" sz="900" b="0" i="0" u="none" strike="noStrike">
                          <a:solidFill>
                            <a:srgbClr val="000000"/>
                          </a:solidFill>
                          <a:effectLst/>
                          <a:latin typeface="Meiryo UI" panose="020B0604030504040204" pitchFamily="50" charset="-128"/>
                          <a:ea typeface="Meiryo UI" panose="020B0604030504040204" pitchFamily="50" charset="-128"/>
                        </a:rPr>
                        <a:t>一貫性</a:t>
                      </a: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4">
                  <a:txBody>
                    <a:bodyPr/>
                    <a:lstStyle/>
                    <a:p>
                      <a:pPr algn="l" fontAlgn="ctr"/>
                      <a:r>
                        <a:rPr kumimoji="1" lang="en-US" altLang="ja-JP" sz="900" i="0">
                          <a:solidFill>
                            <a:srgbClr val="FF0000"/>
                          </a:solidFill>
                          <a:latin typeface="Meiryo UI" panose="020B0604030504040204" pitchFamily="50" charset="-128"/>
                          <a:ea typeface="Meiryo UI" panose="020B0604030504040204" pitchFamily="50" charset="-128"/>
                        </a:rPr>
                        <a:t>※</a:t>
                      </a:r>
                      <a:r>
                        <a:rPr kumimoji="1" lang="ja-JP" altLang="en-US" sz="900" i="0">
                          <a:solidFill>
                            <a:srgbClr val="FF0000"/>
                          </a:solidFill>
                          <a:latin typeface="Meiryo UI" panose="020B0604030504040204" pitchFamily="50" charset="-128"/>
                          <a:ea typeface="Meiryo UI" panose="020B0604030504040204" pitchFamily="50" charset="-128"/>
                        </a:rPr>
                        <a:t>事業全体における地域計画のビジョン・コンセプト・ターゲットとの整合性や実施目的・必要性について記載</a:t>
                      </a:r>
                      <a:endParaRPr kumimoji="1" lang="en-US" altLang="ja-JP" sz="900" i="0">
                        <a:solidFill>
                          <a:srgbClr val="FF0000"/>
                        </a:solidFill>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kumimoji="1" lang="ja-JP" altLang="en-US" sz="900" i="0">
                          <a:solidFill>
                            <a:srgbClr val="FF0000"/>
                          </a:solidFill>
                          <a:latin typeface="Meiryo UI" panose="020B0604030504040204" pitchFamily="50" charset="-128"/>
                          <a:ea typeface="Meiryo UI" panose="020B0604030504040204" pitchFamily="50" charset="-128"/>
                        </a:rPr>
                        <a:t>〇〇事業との連携や、地域計画で定めたｘｘの効果を最大化するための事業となっている</a:t>
                      </a:r>
                      <a:endParaRPr kumimoji="1" lang="en-US" altLang="ja-JP" sz="900" i="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0032378"/>
                  </a:ext>
                </a:extLst>
              </a:tr>
              <a:tr h="206140">
                <a:tc vMerge="1">
                  <a:txBody>
                    <a:bodyPr/>
                    <a:lstStyle/>
                    <a:p>
                      <a:endParaRPr kumimoji="1" lang="ja-JP" altLang="en-US"/>
                    </a:p>
                  </a:txBody>
                  <a:tcPr/>
                </a:tc>
                <a:tc rowSpan="3">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実施事業内容</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nSpc>
                          <a:spcPts val="1700"/>
                        </a:lnSpc>
                        <a:buFontTx/>
                        <a:buNone/>
                      </a:pPr>
                      <a:r>
                        <a:rPr lang="ja-JP" altLang="en-US" sz="900" b="0" i="0" u="none" strike="noStrike">
                          <a:solidFill>
                            <a:schemeClr val="tx1"/>
                          </a:solidFill>
                          <a:effectLst/>
                          <a:latin typeface="Meiryo UI" panose="020B0604030504040204" pitchFamily="50" charset="-128"/>
                          <a:ea typeface="Meiryo UI" panose="020B0604030504040204" pitchFamily="50" charset="-128"/>
                        </a:rPr>
                        <a:t>交通手段</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a:lnSpc>
                          <a:spcPts val="1700"/>
                        </a:lnSpc>
                        <a:buFontTx/>
                        <a:buNone/>
                      </a:pPr>
                      <a:r>
                        <a:rPr lang="ja-JP" altLang="en-US" sz="900" b="0" i="0" u="none" strike="noStrike">
                          <a:solidFill>
                            <a:srgbClr val="FF0000"/>
                          </a:solidFill>
                          <a:effectLst/>
                          <a:latin typeface="Meiryo UI" panose="020B0604030504040204" pitchFamily="50" charset="-128"/>
                          <a:ea typeface="Meiryo UI" panose="020B0604030504040204" pitchFamily="50" charset="-128"/>
                        </a:rPr>
                        <a:t>貸切バス</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88588928"/>
                  </a:ext>
                </a:extLst>
              </a:tr>
              <a:tr h="206140">
                <a:tc vMerge="1">
                  <a:txBody>
                    <a:bodyPr/>
                    <a:lstStyle/>
                    <a:p>
                      <a:endParaRPr kumimoji="1" lang="ja-JP" altLang="en-US"/>
                    </a:p>
                  </a:txBody>
                  <a:tcPr/>
                </a:tc>
                <a:tc vMerge="1">
                  <a:txBody>
                    <a:bodyPr/>
                    <a:lstStyle/>
                    <a:p>
                      <a:endParaRPr kumimoji="1" lang="ja-JP" altLang="en-US"/>
                    </a:p>
                  </a:txBody>
                  <a:tcPr/>
                </a:tc>
                <a:tc>
                  <a:txBody>
                    <a:bodyPr/>
                    <a:lstStyle/>
                    <a:p>
                      <a:pPr>
                        <a:lnSpc>
                          <a:spcPts val="1700"/>
                        </a:lnSpc>
                        <a:buFontTx/>
                        <a:buNone/>
                      </a:pPr>
                      <a:r>
                        <a:rPr lang="ja-JP" altLang="en-US" sz="900" b="0" i="0" u="none" strike="noStrike">
                          <a:solidFill>
                            <a:schemeClr val="tx1"/>
                          </a:solidFill>
                          <a:effectLst/>
                          <a:latin typeface="Meiryo UI" panose="020B0604030504040204" pitchFamily="50" charset="-128"/>
                          <a:ea typeface="Meiryo UI" panose="020B0604030504040204" pitchFamily="50" charset="-128"/>
                        </a:rPr>
                        <a:t>事業主体</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a:lnSpc>
                          <a:spcPts val="1700"/>
                        </a:lnSpc>
                        <a:buFontTx/>
                        <a:buNone/>
                      </a:pP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〇〇株式会社</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81555306"/>
                  </a:ext>
                </a:extLst>
              </a:tr>
              <a:tr h="272875">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lnT w="12700" cap="flat" cmpd="sng" algn="ctr">
                      <a:solidFill>
                        <a:schemeClr val="tx1"/>
                      </a:solidFill>
                      <a:prstDash val="sysDot"/>
                      <a:round/>
                      <a:headEnd type="none" w="med" len="med"/>
                      <a:tailEnd type="none" w="med" len="med"/>
                    </a:lnT>
                  </a:tcPr>
                </a:tc>
                <a:tc>
                  <a:txBody>
                    <a:bodyPr/>
                    <a:lstStyle/>
                    <a:p>
                      <a:pPr>
                        <a:lnSpc>
                          <a:spcPts val="1700"/>
                        </a:lnSpc>
                        <a:buFontTx/>
                        <a:buNone/>
                      </a:pPr>
                      <a:r>
                        <a:rPr lang="ja-JP" altLang="en-US" sz="900" b="0" i="0" u="none" strike="noStrike">
                          <a:solidFill>
                            <a:schemeClr val="tx1"/>
                          </a:solidFill>
                          <a:effectLst/>
                          <a:latin typeface="Meiryo UI" panose="020B0604030504040204" pitchFamily="50" charset="-128"/>
                          <a:ea typeface="Meiryo UI" panose="020B0604030504040204" pitchFamily="50" charset="-128"/>
                        </a:rPr>
                        <a:t>運行内容等</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0" indent="0">
                        <a:lnSpc>
                          <a:spcPct val="100000"/>
                        </a:lnSpc>
                        <a:buFont typeface="Arial" panose="020B0604020202020204" pitchFamily="34" charset="0"/>
                        <a:buNone/>
                      </a:pP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具体的な実施内容を記載</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nSpc>
                          <a:spcPct val="100000"/>
                        </a:lnSpc>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〇〇バスツアーの実施</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313213502"/>
                  </a:ext>
                </a:extLst>
              </a:tr>
              <a:tr h="536594">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地域へ</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もたらされる効果の提示</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4">
                  <a:txBody>
                    <a:bodyPr/>
                    <a:lstStyle/>
                    <a:p>
                      <a:pPr marL="0" indent="0" algn="l" fontAlgn="ctr">
                        <a:buFont typeface="Arial" panose="020B0604020202020204" pitchFamily="34" charset="0"/>
                        <a:buNone/>
                      </a:pP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事業実施による地域裨益性を明示</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0" indent="0" algn="l" fontAlgn="ctr">
                        <a:buFont typeface="Arial" panose="020B0604020202020204" pitchFamily="34" charset="0"/>
                        <a:buNone/>
                      </a:pP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移動手段を提供することにより期待される効果を記載</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地域資源の〇〇とｘｘを結ぶ運行により、回遊性を促進できるか検証する</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03552158"/>
                  </a:ext>
                </a:extLst>
              </a:tr>
              <a:tr h="536594">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事業後の取組方針</a:t>
                      </a: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r>
                        <a:rPr lang="ja-JP" altLang="en-US" sz="900" b="0" i="0" u="none" strike="noStrike">
                          <a:solidFill>
                            <a:srgbClr val="000000"/>
                          </a:solidFill>
                          <a:effectLst/>
                          <a:latin typeface="Meiryo UI" panose="020B0604030504040204" pitchFamily="50" charset="-128"/>
                          <a:ea typeface="Meiryo UI" panose="020B0604030504040204" pitchFamily="50" charset="-128"/>
                        </a:rPr>
                        <a:t>展開</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l" fontAlgn="ctr"/>
                      <a:r>
                        <a:rPr kumimoji="1" lang="en-US" altLang="ja-JP" sz="900" b="0" i="0" u="none" strike="noStrike">
                          <a:solidFill>
                            <a:srgbClr val="FF0000"/>
                          </a:solidFill>
                          <a:effectLst/>
                          <a:latin typeface="Meiryo UI" panose="020B0604030504040204" pitchFamily="50" charset="-128"/>
                          <a:ea typeface="Meiryo UI" panose="020B0604030504040204" pitchFamily="50" charset="-128"/>
                        </a:rPr>
                        <a:t>※</a:t>
                      </a:r>
                      <a:r>
                        <a:rPr kumimoji="1" lang="ja-JP" altLang="en-US" sz="900" b="0" i="0" u="none" strike="noStrike">
                          <a:solidFill>
                            <a:srgbClr val="FF0000"/>
                          </a:solidFill>
                          <a:effectLst/>
                          <a:latin typeface="Meiryo UI" panose="020B0604030504040204" pitchFamily="50" charset="-128"/>
                          <a:ea typeface="Meiryo UI" panose="020B0604030504040204" pitchFamily="50" charset="-128"/>
                        </a:rPr>
                        <a:t>本事業を契機に将来的にどのように活用・発展させていくのか取組方針・展開についてそれぞれ具体的に記載（下記例）</a:t>
                      </a: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実証運行が終わった後もｘｘに活用する</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事業後も継続して本格運行に向けたｘｘ取組を推進</a:t>
                      </a: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7522876"/>
                  </a:ext>
                </a:extLst>
              </a:tr>
              <a:tr h="33841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0">
                          <a:solidFill>
                            <a:schemeClr val="bg1"/>
                          </a:solidFill>
                          <a:latin typeface="Meiryo UI" panose="020B0604030504040204" pitchFamily="50" charset="-128"/>
                          <a:ea typeface="Meiryo UI" panose="020B0604030504040204" pitchFamily="50" charset="-128"/>
                        </a:rPr>
                        <a:t>効果検証</a:t>
                      </a:r>
                      <a:endParaRPr kumimoji="1" lang="en-US" altLang="ja-JP" sz="1000" b="0">
                        <a:solidFill>
                          <a:schemeClr val="bg1"/>
                        </a:solidFill>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0">
                          <a:solidFill>
                            <a:schemeClr val="bg1"/>
                          </a:solidFill>
                          <a:latin typeface="Meiryo UI" panose="020B0604030504040204" pitchFamily="50" charset="-128"/>
                          <a:ea typeface="Meiryo UI" panose="020B0604030504040204" pitchFamily="50" charset="-128"/>
                        </a:rPr>
                        <a:t>方法</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0" indent="0" algn="ctr">
                        <a:buFont typeface="Arial" panose="020B0604020202020204" pitchFamily="34" charset="0"/>
                        <a:buNone/>
                      </a:pPr>
                      <a:r>
                        <a:rPr kumimoji="1" lang="ja-JP" altLang="en-US" sz="900" b="0">
                          <a:solidFill>
                            <a:schemeClr val="tx1"/>
                          </a:solidFill>
                          <a:latin typeface="Meiryo UI" panose="020B0604030504040204" pitchFamily="50" charset="-128"/>
                          <a:ea typeface="Meiryo UI" panose="020B0604030504040204" pitchFamily="50" charset="-128"/>
                        </a:rPr>
                        <a:t>実施事業の</a:t>
                      </a:r>
                      <a:endParaRPr kumimoji="1" lang="en-US" altLang="ja-JP" sz="900" b="0">
                        <a:solidFill>
                          <a:schemeClr val="tx1"/>
                        </a:solidFill>
                        <a:latin typeface="Meiryo UI" panose="020B0604030504040204" pitchFamily="50" charset="-128"/>
                        <a:ea typeface="Meiryo UI" panose="020B0604030504040204" pitchFamily="50" charset="-128"/>
                      </a:endParaRPr>
                    </a:p>
                    <a:p>
                      <a:pPr marL="0" indent="0" algn="ctr">
                        <a:buFont typeface="Arial" panose="020B0604020202020204" pitchFamily="34" charset="0"/>
                        <a:buNone/>
                      </a:pPr>
                      <a:r>
                        <a:rPr kumimoji="1" lang="ja-JP" altLang="en-US" sz="900" b="0">
                          <a:solidFill>
                            <a:schemeClr val="tx1"/>
                          </a:solidFill>
                          <a:latin typeface="Meiryo UI" panose="020B0604030504040204" pitchFamily="50" charset="-128"/>
                          <a:ea typeface="Meiryo UI" panose="020B0604030504040204" pitchFamily="50" charset="-128"/>
                        </a:rPr>
                        <a:t>効果検証</a:t>
                      </a: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marL="0" indent="0">
                        <a:buFont typeface="Arial" panose="020B0604020202020204" pitchFamily="34" charset="0"/>
                        <a:buNone/>
                      </a:pPr>
                      <a:r>
                        <a:rPr kumimoji="1" lang="en-US" altLang="ja-JP" sz="900" b="0">
                          <a:solidFill>
                            <a:srgbClr val="FF0000"/>
                          </a:solidFill>
                          <a:latin typeface="Meiryo UI" panose="020B0604030504040204" pitchFamily="50" charset="-128"/>
                          <a:ea typeface="Meiryo UI" panose="020B0604030504040204" pitchFamily="50" charset="-128"/>
                        </a:rPr>
                        <a:t>※</a:t>
                      </a:r>
                      <a:r>
                        <a:rPr kumimoji="1" lang="ja-JP" altLang="en-US" sz="900" b="0">
                          <a:solidFill>
                            <a:srgbClr val="FF0000"/>
                          </a:solidFill>
                          <a:latin typeface="Meiryo UI" panose="020B0604030504040204" pitchFamily="50" charset="-128"/>
                          <a:ea typeface="Meiryo UI" panose="020B0604030504040204" pitchFamily="50" charset="-128"/>
                        </a:rPr>
                        <a:t>実証運行・運航の実施目的が達成できたかどうかを検証するための評価指標、目標値をあらかじめ設定し記載（下記例）</a:t>
                      </a:r>
                      <a:endParaRPr kumimoji="1" lang="en-US" altLang="ja-JP" sz="900" b="0">
                        <a:solidFill>
                          <a:srgbClr val="FF0000"/>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b="0">
                          <a:solidFill>
                            <a:srgbClr val="FF0000"/>
                          </a:solidFill>
                          <a:latin typeface="Meiryo UI" panose="020B0604030504040204" pitchFamily="50" charset="-128"/>
                          <a:ea typeface="Meiryo UI" panose="020B0604030504040204" pitchFamily="50" charset="-128"/>
                        </a:rPr>
                        <a:t>開催日の乗降者数目標ｘｘ人、満足度〇〇％向上</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99278144"/>
                  </a:ext>
                </a:extLst>
              </a:tr>
              <a:tr h="33841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0">
                          <a:solidFill>
                            <a:schemeClr val="bg1"/>
                          </a:solidFill>
                          <a:latin typeface="Meiryo UI" panose="020B0604030504040204" pitchFamily="50" charset="-128"/>
                          <a:ea typeface="Meiryo UI" panose="020B0604030504040204" pitchFamily="50" charset="-128"/>
                        </a:rPr>
                        <a:t>自治体との</a:t>
                      </a:r>
                      <a:endParaRPr kumimoji="1" lang="en-US" altLang="ja-JP" sz="1000" b="0">
                        <a:solidFill>
                          <a:schemeClr val="bg1"/>
                        </a:solidFill>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0">
                          <a:solidFill>
                            <a:schemeClr val="bg1"/>
                          </a:solidFill>
                          <a:latin typeface="Meiryo UI" panose="020B0604030504040204" pitchFamily="50" charset="-128"/>
                          <a:ea typeface="Meiryo UI" panose="020B0604030504040204" pitchFamily="50" charset="-128"/>
                        </a:rPr>
                        <a:t>調整状況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5">
                  <a:txBody>
                    <a:bodyPr/>
                    <a:lstStyle/>
                    <a:p>
                      <a:pPr marL="0" indent="0">
                        <a:buFont typeface="Arial" panose="020B0604020202020204" pitchFamily="34" charset="0"/>
                        <a:buNone/>
                      </a:pPr>
                      <a:r>
                        <a:rPr kumimoji="1" lang="en-US" altLang="ja-JP" sz="900" b="0">
                          <a:solidFill>
                            <a:srgbClr val="FF0000"/>
                          </a:solidFill>
                          <a:latin typeface="Meiryo UI" panose="020B0604030504040204" pitchFamily="50" charset="-128"/>
                          <a:ea typeface="Meiryo UI" panose="020B0604030504040204" pitchFamily="50" charset="-128"/>
                        </a:rPr>
                        <a:t>※</a:t>
                      </a:r>
                      <a:r>
                        <a:rPr kumimoji="1" lang="ja-JP" altLang="en-US" sz="900" b="0">
                          <a:solidFill>
                            <a:srgbClr val="FF0000"/>
                          </a:solidFill>
                          <a:latin typeface="Meiryo UI" panose="020B0604030504040204" pitchFamily="50" charset="-128"/>
                          <a:ea typeface="Meiryo UI" panose="020B0604030504040204" pitchFamily="50" charset="-128"/>
                        </a:rPr>
                        <a:t>自治体との調整の有無、調整予定、調整内容について記載</a:t>
                      </a:r>
                      <a:endParaRPr kumimoji="1" lang="en-US" altLang="ja-JP" sz="900" b="0">
                        <a:solidFill>
                          <a:srgbClr val="FF0000"/>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b="0">
                          <a:solidFill>
                            <a:srgbClr val="FF0000"/>
                          </a:solidFill>
                          <a:latin typeface="Meiryo UI" panose="020B0604030504040204" pitchFamily="50" charset="-128"/>
                          <a:ea typeface="Meiryo UI" panose="020B0604030504040204" pitchFamily="50" charset="-128"/>
                        </a:rPr>
                        <a:t>〇〇を実施するという内容で〇月〇日に合意している</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941232550"/>
                  </a:ext>
                </a:extLst>
              </a:tr>
              <a:tr h="40473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0">
                          <a:solidFill>
                            <a:schemeClr val="bg1"/>
                          </a:solidFill>
                          <a:latin typeface="Meiryo UI" panose="020B0604030504040204" pitchFamily="50" charset="-128"/>
                          <a:ea typeface="Meiryo UI" panose="020B0604030504040204" pitchFamily="50" charset="-128"/>
                        </a:rPr>
                        <a:t>関係機関との協議状況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5">
                  <a:txBody>
                    <a:bodyPr/>
                    <a:lstStyle/>
                    <a:p>
                      <a:r>
                        <a:rPr kumimoji="1" lang="en-US" altLang="ja-JP" sz="900" b="0">
                          <a:solidFill>
                            <a:srgbClr val="FF0000"/>
                          </a:solidFill>
                          <a:latin typeface="Meiryo UI" panose="020B0604030504040204" pitchFamily="50" charset="-128"/>
                          <a:ea typeface="Meiryo UI" panose="020B0604030504040204" pitchFamily="50" charset="-128"/>
                        </a:rPr>
                        <a:t>※</a:t>
                      </a:r>
                      <a:r>
                        <a:rPr kumimoji="1" lang="ja-JP" altLang="en-US" sz="900" b="0">
                          <a:solidFill>
                            <a:srgbClr val="FF0000"/>
                          </a:solidFill>
                          <a:latin typeface="Meiryo UI" panose="020B0604030504040204" pitchFamily="50" charset="-128"/>
                          <a:ea typeface="Meiryo UI" panose="020B0604030504040204" pitchFamily="50" charset="-128"/>
                        </a:rPr>
                        <a:t>道路管理者、交通管理者、連携する観光施設や宿泊施設等との協議状況について記載</a:t>
                      </a:r>
                      <a:endParaRPr kumimoji="1" lang="en-US" altLang="ja-JP" sz="900" b="0">
                        <a:solidFill>
                          <a:srgbClr val="FF0000"/>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b="0">
                          <a:solidFill>
                            <a:srgbClr val="FF0000"/>
                          </a:solidFill>
                          <a:latin typeface="Meiryo UI" panose="020B0604030504040204" pitchFamily="50" charset="-128"/>
                          <a:ea typeface="Meiryo UI" panose="020B0604030504040204" pitchFamily="50" charset="-128"/>
                        </a:rPr>
                        <a:t>〇〇との合意が取れている</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900" b="0">
                        <a:solidFill>
                          <a:srgbClr val="FF0000"/>
                        </a:solidFill>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1161664"/>
                  </a:ext>
                </a:extLst>
              </a:tr>
              <a:tr h="33841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a:solidFill>
                            <a:schemeClr val="bg1"/>
                          </a:solidFill>
                          <a:latin typeface="Meiryo UI" panose="020B0604030504040204" pitchFamily="50" charset="-128"/>
                          <a:ea typeface="Meiryo UI" panose="020B0604030504040204" pitchFamily="50" charset="-128"/>
                        </a:rPr>
                        <a:t>所管官庁との協議状況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a:t>
                      </a:r>
                      <a:r>
                        <a:rPr kumimoji="1" lang="zh-TW" altLang="en-US" sz="900" b="0">
                          <a:solidFill>
                            <a:srgbClr val="FF0000"/>
                          </a:solidFill>
                          <a:latin typeface="Meiryo UI" panose="020B0604030504040204" pitchFamily="50" charset="-128"/>
                          <a:ea typeface="Meiryo UI" panose="020B0604030504040204" pitchFamily="50" charset="-128"/>
                        </a:rPr>
                        <a:t>運輸局、運輸支局等</a:t>
                      </a:r>
                      <a:r>
                        <a:rPr kumimoji="1" lang="ja-JP" altLang="en-US" sz="900" b="0">
                          <a:solidFill>
                            <a:srgbClr val="FF0000"/>
                          </a:solidFill>
                          <a:latin typeface="Meiryo UI" panose="020B0604030504040204" pitchFamily="50" charset="-128"/>
                          <a:ea typeface="Meiryo UI" panose="020B0604030504040204" pitchFamily="50" charset="-128"/>
                        </a:rPr>
                        <a:t>との協議状況について記載</a:t>
                      </a:r>
                      <a:endParaRPr kumimoji="1" lang="en-US" altLang="ja-JP" sz="900" b="0">
                        <a:solidFill>
                          <a:srgbClr val="FF0000"/>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b="0">
                          <a:solidFill>
                            <a:srgbClr val="FF0000"/>
                          </a:solidFill>
                          <a:latin typeface="Meiryo UI" panose="020B0604030504040204" pitchFamily="50" charset="-128"/>
                          <a:ea typeface="Meiryo UI" panose="020B0604030504040204" pitchFamily="50" charset="-128"/>
                        </a:rPr>
                        <a:t>Ｘｘとの合意が取れている</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a:solidFill>
                          <a:srgbClr val="FF0000"/>
                        </a:solidFill>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5410250"/>
                  </a:ext>
                </a:extLst>
              </a:tr>
            </a:tbl>
          </a:graphicData>
        </a:graphic>
      </p:graphicFrame>
      <p:sp>
        <p:nvSpPr>
          <p:cNvPr id="3" name="スライド番号プレースホルダー 3">
            <a:extLst>
              <a:ext uri="{FF2B5EF4-FFF2-40B4-BE49-F238E27FC236}">
                <a16:creationId xmlns:a16="http://schemas.microsoft.com/office/drawing/2014/main" id="{9482ADF7-DA96-406E-B926-CDB213A18DA0}"/>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29</a:t>
            </a:fld>
            <a:endParaRPr kumimoji="1" lang="ja-JP" altLang="en-US">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E8B49232-E862-4519-83D2-6D7EB2B685B4}"/>
              </a:ext>
            </a:extLst>
          </p:cNvPr>
          <p:cNvSpPr/>
          <p:nvPr/>
        </p:nvSpPr>
        <p:spPr>
          <a:xfrm>
            <a:off x="4804712" y="1492066"/>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事業イメージ①</a:t>
            </a:r>
          </a:p>
        </p:txBody>
      </p:sp>
      <p:sp>
        <p:nvSpPr>
          <p:cNvPr id="10" name="正方形/長方形 9">
            <a:extLst>
              <a:ext uri="{FF2B5EF4-FFF2-40B4-BE49-F238E27FC236}">
                <a16:creationId xmlns:a16="http://schemas.microsoft.com/office/drawing/2014/main" id="{768887E4-880C-411A-B8DF-1CB90E4FFC3C}"/>
              </a:ext>
            </a:extLst>
          </p:cNvPr>
          <p:cNvSpPr/>
          <p:nvPr/>
        </p:nvSpPr>
        <p:spPr>
          <a:xfrm>
            <a:off x="4783910" y="4120275"/>
            <a:ext cx="3897511" cy="2223189"/>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事業イメージ②</a:t>
            </a:r>
          </a:p>
        </p:txBody>
      </p:sp>
      <p:sp>
        <p:nvSpPr>
          <p:cNvPr id="13" name="正方形/長方形 12">
            <a:extLst>
              <a:ext uri="{FF2B5EF4-FFF2-40B4-BE49-F238E27FC236}">
                <a16:creationId xmlns:a16="http://schemas.microsoft.com/office/drawing/2014/main" id="{438D3F42-0747-4EE0-8137-57BB05B0FEFD}"/>
              </a:ext>
            </a:extLst>
          </p:cNvPr>
          <p:cNvSpPr/>
          <p:nvPr/>
        </p:nvSpPr>
        <p:spPr>
          <a:xfrm>
            <a:off x="4783909" y="1136414"/>
            <a:ext cx="3897511" cy="144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UI" panose="020B0604030504040204" pitchFamily="50" charset="-128"/>
                <a:ea typeface="Meiryo UI" panose="020B0604030504040204" pitchFamily="50" charset="-128"/>
              </a:rPr>
              <a:t>事業イメージ図</a:t>
            </a:r>
          </a:p>
        </p:txBody>
      </p:sp>
      <p:sp>
        <p:nvSpPr>
          <p:cNvPr id="7" name="吹き出し: 四角形 6">
            <a:extLst>
              <a:ext uri="{FF2B5EF4-FFF2-40B4-BE49-F238E27FC236}">
                <a16:creationId xmlns:a16="http://schemas.microsoft.com/office/drawing/2014/main" id="{B379274E-CAE9-4FE5-A2C0-B973951526D8}"/>
              </a:ext>
            </a:extLst>
          </p:cNvPr>
          <p:cNvSpPr/>
          <p:nvPr/>
        </p:nvSpPr>
        <p:spPr>
          <a:xfrm>
            <a:off x="2712393" y="846016"/>
            <a:ext cx="2722052" cy="394855"/>
          </a:xfrm>
          <a:prstGeom prst="wedgeRectCallout">
            <a:avLst>
              <a:gd name="adj1" fmla="val -57601"/>
              <a:gd name="adj2" fmla="val -3265"/>
            </a:avLst>
          </a:prstGeom>
          <a:solidFill>
            <a:srgbClr val="D6D6E8"/>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a:solidFill>
                  <a:schemeClr val="tx1"/>
                </a:solidFill>
                <a:latin typeface="Meiryo UI" panose="020B0604030504040204" pitchFamily="50" charset="-128"/>
                <a:ea typeface="Meiryo UI" panose="020B0604030504040204" pitchFamily="50" charset="-128"/>
              </a:rPr>
              <a:t>乗合バス関係、貸切バス関係、タクシー関係、鉄軌道関係、海事関係　から選択（詳細は公募の手引き）</a:t>
            </a:r>
          </a:p>
        </p:txBody>
      </p:sp>
      <p:sp>
        <p:nvSpPr>
          <p:cNvPr id="11" name="吹き出し: 四角形 10">
            <a:extLst>
              <a:ext uri="{FF2B5EF4-FFF2-40B4-BE49-F238E27FC236}">
                <a16:creationId xmlns:a16="http://schemas.microsoft.com/office/drawing/2014/main" id="{C7BB475D-3660-4666-ADF9-F6F641A30720}"/>
              </a:ext>
            </a:extLst>
          </p:cNvPr>
          <p:cNvSpPr/>
          <p:nvPr/>
        </p:nvSpPr>
        <p:spPr>
          <a:xfrm>
            <a:off x="3291840" y="3380850"/>
            <a:ext cx="2142605" cy="352708"/>
          </a:xfrm>
          <a:prstGeom prst="wedgeRectCallout">
            <a:avLst>
              <a:gd name="adj1" fmla="val -71367"/>
              <a:gd name="adj2" fmla="val -15267"/>
            </a:avLst>
          </a:prstGeom>
          <a:solidFill>
            <a:srgbClr val="D6D6E8"/>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a:solidFill>
                  <a:schemeClr val="tx1"/>
                </a:solidFill>
                <a:latin typeface="Meiryo UI" panose="020B0604030504040204" pitchFamily="50" charset="-128"/>
                <a:ea typeface="Meiryo UI" panose="020B0604030504040204" pitchFamily="50" charset="-128"/>
              </a:rPr>
              <a:t>乗合バス、貸切バス、タクシー、鉄軌道、</a:t>
            </a:r>
            <a:endParaRPr kumimoji="1" lang="en-US" altLang="ja-JP" sz="900">
              <a:solidFill>
                <a:schemeClr val="tx1"/>
              </a:solidFill>
              <a:latin typeface="Meiryo UI" panose="020B0604030504040204" pitchFamily="50" charset="-128"/>
              <a:ea typeface="Meiryo UI" panose="020B0604030504040204" pitchFamily="50" charset="-128"/>
            </a:endParaRPr>
          </a:p>
          <a:p>
            <a:pPr algn="ctr"/>
            <a:r>
              <a:rPr kumimoji="1" lang="ja-JP" altLang="en-US" sz="900">
                <a:solidFill>
                  <a:schemeClr val="tx1"/>
                </a:solidFill>
                <a:latin typeface="Meiryo UI" panose="020B0604030504040204" pitchFamily="50" charset="-128"/>
                <a:ea typeface="Meiryo UI" panose="020B0604030504040204" pitchFamily="50" charset="-128"/>
              </a:rPr>
              <a:t>海事関係　等</a:t>
            </a:r>
          </a:p>
        </p:txBody>
      </p:sp>
      <p:pic>
        <p:nvPicPr>
          <p:cNvPr id="14" name="Picture 4" descr="バスルートガイドで構成資産をめぐる／FUJISANWATCHER">
            <a:extLst>
              <a:ext uri="{FF2B5EF4-FFF2-40B4-BE49-F238E27FC236}">
                <a16:creationId xmlns:a16="http://schemas.microsoft.com/office/drawing/2014/main" id="{6487B2D3-C5D6-4D1A-BB8F-2DCCA02CB7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771" y="4141823"/>
            <a:ext cx="3863787" cy="2210784"/>
          </a:xfrm>
          <a:prstGeom prst="rect">
            <a:avLst/>
          </a:prstGeom>
          <a:solidFill>
            <a:schemeClr val="bg2"/>
          </a:solidFill>
          <a:ln>
            <a:noFill/>
          </a:ln>
        </p:spPr>
      </p:pic>
      <p:sp>
        <p:nvSpPr>
          <p:cNvPr id="12" name="吹き出し: 四角形 11">
            <a:extLst>
              <a:ext uri="{FF2B5EF4-FFF2-40B4-BE49-F238E27FC236}">
                <a16:creationId xmlns:a16="http://schemas.microsoft.com/office/drawing/2014/main" id="{40256853-FF1B-4954-A6BA-9427C8E693B8}"/>
              </a:ext>
            </a:extLst>
          </p:cNvPr>
          <p:cNvSpPr/>
          <p:nvPr/>
        </p:nvSpPr>
        <p:spPr>
          <a:xfrm>
            <a:off x="7214648" y="3757402"/>
            <a:ext cx="1631060" cy="472683"/>
          </a:xfrm>
          <a:prstGeom prst="wedgeRectCallout">
            <a:avLst>
              <a:gd name="adj1" fmla="val -37278"/>
              <a:gd name="adj2" fmla="val 75731"/>
            </a:avLst>
          </a:prstGeom>
          <a:solidFill>
            <a:srgbClr val="D6D6E8"/>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a:solidFill>
                  <a:schemeClr val="tx1"/>
                </a:solidFill>
                <a:latin typeface="Meiryo UI" panose="020B0604030504040204" pitchFamily="50" charset="-128"/>
                <a:ea typeface="Meiryo UI" panose="020B0604030504040204" pitchFamily="50" charset="-128"/>
              </a:rPr>
              <a:t>事業実施がわかるように、実証運行</a:t>
            </a:r>
            <a:r>
              <a:rPr kumimoji="1" lang="en-US" altLang="ja-JP" sz="900">
                <a:solidFill>
                  <a:schemeClr val="tx1"/>
                </a:solidFill>
                <a:latin typeface="Meiryo UI" panose="020B0604030504040204" pitchFamily="50" charset="-128"/>
                <a:ea typeface="Meiryo UI" panose="020B0604030504040204" pitchFamily="50" charset="-128"/>
              </a:rPr>
              <a:t>/</a:t>
            </a:r>
            <a:r>
              <a:rPr kumimoji="1" lang="ja-JP" altLang="en-US" sz="900">
                <a:solidFill>
                  <a:schemeClr val="tx1"/>
                </a:solidFill>
                <a:latin typeface="Meiryo UI" panose="020B0604030504040204" pitchFamily="50" charset="-128"/>
                <a:ea typeface="Meiryo UI" panose="020B0604030504040204" pitchFamily="50" charset="-128"/>
              </a:rPr>
              <a:t>運航ルート等の図を添付</a:t>
            </a:r>
          </a:p>
        </p:txBody>
      </p:sp>
      <p:pic>
        <p:nvPicPr>
          <p:cNvPr id="15" name="Picture 2" descr="交通実証 に対する画像結果">
            <a:extLst>
              <a:ext uri="{FF2B5EF4-FFF2-40B4-BE49-F238E27FC236}">
                <a16:creationId xmlns:a16="http://schemas.microsoft.com/office/drawing/2014/main" id="{3BA0BF6D-EC59-43AD-82C6-2EF43B9EE5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771" y="1770555"/>
            <a:ext cx="3862378" cy="1609324"/>
          </a:xfrm>
          <a:prstGeom prst="rect">
            <a:avLst/>
          </a:prstGeom>
          <a:noFill/>
          <a:extLst>
            <a:ext uri="{909E8E84-426E-40DD-AFC4-6F175D3DCCD1}">
              <a14:hiddenFill xmlns:a14="http://schemas.microsoft.com/office/drawing/2010/main">
                <a:solidFill>
                  <a:srgbClr val="FFFFFF"/>
                </a:solidFill>
              </a14:hiddenFill>
            </a:ext>
          </a:extLst>
        </p:spPr>
      </p:pic>
      <p:sp>
        <p:nvSpPr>
          <p:cNvPr id="8" name="吹き出し: 四角形 7">
            <a:extLst>
              <a:ext uri="{FF2B5EF4-FFF2-40B4-BE49-F238E27FC236}">
                <a16:creationId xmlns:a16="http://schemas.microsoft.com/office/drawing/2014/main" id="{BA0FD58A-221B-4454-9D54-36D93D2A87CD}"/>
              </a:ext>
            </a:extLst>
          </p:cNvPr>
          <p:cNvSpPr/>
          <p:nvPr/>
        </p:nvSpPr>
        <p:spPr>
          <a:xfrm>
            <a:off x="2931782" y="2446829"/>
            <a:ext cx="2502663" cy="394855"/>
          </a:xfrm>
          <a:prstGeom prst="wedgeRectCallout">
            <a:avLst>
              <a:gd name="adj1" fmla="val -57601"/>
              <a:gd name="adj2" fmla="val -3265"/>
            </a:avLst>
          </a:prstGeom>
          <a:solidFill>
            <a:srgbClr val="D6D6E8"/>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a:solidFill>
                  <a:schemeClr val="tx1"/>
                </a:solidFill>
                <a:latin typeface="Meiryo UI" panose="020B0604030504040204" pitchFamily="50" charset="-128"/>
                <a:ea typeface="Meiryo UI" panose="020B0604030504040204" pitchFamily="50" charset="-128"/>
              </a:rPr>
              <a:t>法的位置づけ例：旅客自動車運送事業、鉄軌道事業、海上運送事業（旅客船事業）　等</a:t>
            </a:r>
          </a:p>
        </p:txBody>
      </p:sp>
    </p:spTree>
    <p:extLst>
      <p:ext uri="{BB962C8B-B14F-4D97-AF65-F5344CB8AC3E}">
        <p14:creationId xmlns:p14="http://schemas.microsoft.com/office/powerpoint/2010/main" val="9603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0DB3F1B3-D3BA-4B53-903A-7073D62E6E5A}"/>
              </a:ext>
            </a:extLst>
          </p:cNvPr>
          <p:cNvGraphicFramePr>
            <a:graphicFrameLocks noGrp="1"/>
          </p:cNvGraphicFramePr>
          <p:nvPr>
            <p:extLst>
              <p:ext uri="{D42A27DB-BD31-4B8C-83A1-F6EECF244321}">
                <p14:modId xmlns:p14="http://schemas.microsoft.com/office/powerpoint/2010/main" val="620482586"/>
              </p:ext>
            </p:extLst>
          </p:nvPr>
        </p:nvGraphicFramePr>
        <p:xfrm>
          <a:off x="298291" y="927360"/>
          <a:ext cx="8547417" cy="5676371"/>
        </p:xfrm>
        <a:graphic>
          <a:graphicData uri="http://schemas.openxmlformats.org/drawingml/2006/table">
            <a:tbl>
              <a:tblPr>
                <a:tableStyleId>{5C22544A-7EE6-4342-B048-85BDC9FD1C3A}</a:tableStyleId>
              </a:tblPr>
              <a:tblGrid>
                <a:gridCol w="745073">
                  <a:extLst>
                    <a:ext uri="{9D8B030D-6E8A-4147-A177-3AD203B41FA5}">
                      <a16:colId xmlns:a16="http://schemas.microsoft.com/office/drawing/2014/main" val="3380646358"/>
                    </a:ext>
                  </a:extLst>
                </a:gridCol>
                <a:gridCol w="589097">
                  <a:extLst>
                    <a:ext uri="{9D8B030D-6E8A-4147-A177-3AD203B41FA5}">
                      <a16:colId xmlns:a16="http://schemas.microsoft.com/office/drawing/2014/main" val="3852992254"/>
                    </a:ext>
                  </a:extLst>
                </a:gridCol>
                <a:gridCol w="1178194">
                  <a:extLst>
                    <a:ext uri="{9D8B030D-6E8A-4147-A177-3AD203B41FA5}">
                      <a16:colId xmlns:a16="http://schemas.microsoft.com/office/drawing/2014/main" val="44779126"/>
                    </a:ext>
                  </a:extLst>
                </a:gridCol>
                <a:gridCol w="598515">
                  <a:extLst>
                    <a:ext uri="{9D8B030D-6E8A-4147-A177-3AD203B41FA5}">
                      <a16:colId xmlns:a16="http://schemas.microsoft.com/office/drawing/2014/main" val="762395761"/>
                    </a:ext>
                  </a:extLst>
                </a:gridCol>
                <a:gridCol w="1168776">
                  <a:extLst>
                    <a:ext uri="{9D8B030D-6E8A-4147-A177-3AD203B41FA5}">
                      <a16:colId xmlns:a16="http://schemas.microsoft.com/office/drawing/2014/main" val="1354607215"/>
                    </a:ext>
                  </a:extLst>
                </a:gridCol>
                <a:gridCol w="4267762">
                  <a:extLst>
                    <a:ext uri="{9D8B030D-6E8A-4147-A177-3AD203B41FA5}">
                      <a16:colId xmlns:a16="http://schemas.microsoft.com/office/drawing/2014/main" val="1988428256"/>
                    </a:ext>
                  </a:extLst>
                </a:gridCol>
              </a:tblGrid>
              <a:tr h="218442">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事業者名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〇〇株式会社</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bg1"/>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rgbClr val="FF0000"/>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2">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4143152"/>
                  </a:ext>
                </a:extLst>
              </a:tr>
              <a:tr h="218442">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施設名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〇〇ホテル</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63466144"/>
                  </a:ext>
                </a:extLst>
              </a:tr>
              <a:tr h="218442">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所在地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○○県○○市</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51133763"/>
                  </a:ext>
                </a:extLst>
              </a:tr>
              <a:tr h="252363">
                <a:tc rowSpan="4">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事業概要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総事業費</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ja-JP" altLang="en-US" sz="900" u="none" strike="noStrike">
                          <a:solidFill>
                            <a:srgbClr val="FF0000"/>
                          </a:solidFill>
                          <a:effectLst/>
                          <a:latin typeface="Meiryo UI" panose="020B0604030504040204" pitchFamily="50" charset="-128"/>
                          <a:ea typeface="Meiryo UI" panose="020B0604030504040204" pitchFamily="50" charset="-128"/>
                        </a:rPr>
                        <a:t>〇〇千円（税別）</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補助金</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申請額</a:t>
                      </a:r>
                    </a:p>
                  </a:txBody>
                  <a:tcPr marL="10800" marR="108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〇〇千円（税別）</a:t>
                      </a: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807486"/>
                  </a:ext>
                </a:extLst>
              </a:tr>
              <a:tr h="290865">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R5</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u="none" strike="noStrike">
                          <a:solidFill>
                            <a:srgbClr val="FF0000"/>
                          </a:solidFill>
                          <a:effectLst/>
                          <a:latin typeface="Meiryo UI" panose="020B0604030504040204" pitchFamily="50" charset="-128"/>
                          <a:ea typeface="Meiryo UI" panose="020B0604030504040204" pitchFamily="50" charset="-128"/>
                        </a:rPr>
                        <a:t>〇〇千円（税別）</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R5</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R5</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R5</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1875393"/>
                  </a:ext>
                </a:extLst>
              </a:tr>
              <a:tr h="290865">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900" b="0" i="0" u="none" strike="noStrike">
                          <a:solidFill>
                            <a:srgbClr val="000000"/>
                          </a:solidFill>
                          <a:effectLst/>
                          <a:latin typeface="Meiryo UI" panose="020B0604030504040204" pitchFamily="50" charset="-128"/>
                          <a:ea typeface="Meiryo UI" panose="020B0604030504040204" pitchFamily="50" charset="-128"/>
                        </a:rPr>
                        <a:t>R6</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u="none" strike="noStrike">
                          <a:solidFill>
                            <a:srgbClr val="FF0000"/>
                          </a:solidFill>
                          <a:effectLst/>
                          <a:latin typeface="Meiryo UI" panose="020B0604030504040204" pitchFamily="50" charset="-128"/>
                          <a:ea typeface="Meiryo UI" panose="020B0604030504040204" pitchFamily="50" charset="-128"/>
                        </a:rPr>
                        <a:t>〇〇千円（税別）</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R6</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r>
                        <a:rPr lang="en-US" altLang="ja-JP" sz="900" b="0" i="0" u="none" strike="noStrike">
                          <a:solidFill>
                            <a:schemeClr val="tx1"/>
                          </a:solidFill>
                          <a:effectLst/>
                          <a:latin typeface="Meiryo UI" panose="020B0604030504040204" pitchFamily="50" charset="-128"/>
                          <a:ea typeface="Meiryo UI" panose="020B0604030504040204" pitchFamily="50" charset="-128"/>
                        </a:rPr>
                        <a:t/>
                      </a:r>
                      <a:br>
                        <a:rPr lang="en-US" altLang="ja-JP" sz="900" b="0" i="0" u="none" strike="noStrike">
                          <a:solidFill>
                            <a:schemeClr val="tx1"/>
                          </a:solidFill>
                          <a:effectLst/>
                          <a:latin typeface="Meiryo UI" panose="020B0604030504040204" pitchFamily="50" charset="-128"/>
                          <a:ea typeface="Meiryo UI" panose="020B0604030504040204" pitchFamily="50" charset="-128"/>
                        </a:rPr>
                      </a:b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noFill/>
                      <a:prstDash val="sysDot"/>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R6</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R6</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noFill/>
                      <a:prstDash val="sysDot"/>
                      <a:round/>
                      <a:headEnd type="none" w="med" len="med"/>
                      <a:tailEnd type="none" w="med" len="med"/>
                    </a:lnTlToBr>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4332370"/>
                  </a:ext>
                </a:extLst>
              </a:tr>
              <a:tr h="290865">
                <a:tc vMerge="1">
                  <a:txBody>
                    <a:bodyPr/>
                    <a:lstStyle/>
                    <a:p>
                      <a:pPr algn="ctr" fontAlgn="ctr"/>
                      <a:endParaRPr lang="ja-JP"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部屋数</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〇〇室</a:t>
                      </a: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補助率</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a:txBody>
                    <a:bodyPr/>
                    <a:lstStyle/>
                    <a:p>
                      <a:pPr algn="l" fontAlgn="ctr"/>
                      <a:r>
                        <a:rPr lang="en-US" altLang="ja-JP" sz="900" b="0" i="0" u="none" strike="noStrike">
                          <a:solidFill>
                            <a:srgbClr val="FF0000"/>
                          </a:solidFill>
                          <a:effectLst/>
                          <a:latin typeface="Meiryo UI" panose="020B0604030504040204" pitchFamily="50" charset="-128"/>
                          <a:ea typeface="Meiryo UI" panose="020B0604030504040204" pitchFamily="50" charset="-128"/>
                        </a:rPr>
                        <a:t>1/2</a:t>
                      </a:r>
                      <a:r>
                        <a:rPr lang="ja-JP" altLang="en-US" sz="900" b="0" i="0" u="none" strike="noStrike">
                          <a:solidFill>
                            <a:srgbClr val="FF0000"/>
                          </a:solidFill>
                          <a:effectLst/>
                          <a:latin typeface="Meiryo UI" panose="020B0604030504040204" pitchFamily="50" charset="-128"/>
                          <a:ea typeface="Meiryo UI" panose="020B0604030504040204" pitchFamily="50" charset="-128"/>
                        </a:rPr>
                        <a:t>または</a:t>
                      </a:r>
                      <a:r>
                        <a:rPr lang="en-US" altLang="ja-JP" sz="900" b="0" i="0" u="none" strike="noStrike">
                          <a:solidFill>
                            <a:srgbClr val="FF0000"/>
                          </a:solidFill>
                          <a:effectLst/>
                          <a:latin typeface="Meiryo UI" panose="020B0604030504040204" pitchFamily="50" charset="-128"/>
                          <a:ea typeface="Meiryo UI" panose="020B0604030504040204" pitchFamily="50" charset="-128"/>
                        </a:rPr>
                        <a:t>2/3</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vMerge="1">
                  <a:txBody>
                    <a:bodyPr/>
                    <a:lstStyle/>
                    <a:p>
                      <a:endParaRPr kumimoji="1" lang="ja-JP" altLang="en-US"/>
                    </a:p>
                  </a:txBody>
                  <a:tcPr/>
                </a:tc>
                <a:extLst>
                  <a:ext uri="{0D108BD9-81ED-4DB2-BD59-A6C34878D82A}">
                    <a16:rowId xmlns:a16="http://schemas.microsoft.com/office/drawing/2014/main" val="2960497207"/>
                  </a:ext>
                </a:extLst>
              </a:tr>
              <a:tr h="846584">
                <a:tc rowSpan="4">
                  <a:txBody>
                    <a:bodyPr/>
                    <a:lstStyle/>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事業詳細</a:t>
                      </a:r>
                      <a:endParaRPr lang="zh-CN"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地域計画との関係</a:t>
                      </a:r>
                      <a:r>
                        <a:rPr lang="en-US" altLang="ja-JP" sz="900" b="0" i="0" u="none" strike="noStrike">
                          <a:solidFill>
                            <a:srgbClr val="000000"/>
                          </a:solidFill>
                          <a:effectLst/>
                          <a:latin typeface="Meiryo UI" panose="020B0604030504040204" pitchFamily="50" charset="-128"/>
                          <a:ea typeface="Meiryo UI" panose="020B0604030504040204" pitchFamily="50" charset="-128"/>
                        </a:rPr>
                        <a:t/>
                      </a:r>
                      <a:br>
                        <a:rPr lang="en-US" altLang="ja-JP" sz="900" b="0" i="0" u="none" strike="noStrike">
                          <a:solidFill>
                            <a:srgbClr val="000000"/>
                          </a:solidFill>
                          <a:effectLst/>
                          <a:latin typeface="Meiryo UI" panose="020B0604030504040204" pitchFamily="50" charset="-128"/>
                          <a:ea typeface="Meiryo UI" panose="020B0604030504040204" pitchFamily="50" charset="-128"/>
                        </a:rPr>
                      </a:b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r>
                        <a:rPr lang="ja-JP" altLang="en-US" sz="900" b="0" i="0" u="none" strike="noStrike">
                          <a:solidFill>
                            <a:srgbClr val="000000"/>
                          </a:solidFill>
                          <a:effectLst/>
                          <a:latin typeface="Meiryo UI" panose="020B0604030504040204" pitchFamily="50" charset="-128"/>
                          <a:ea typeface="Meiryo UI" panose="020B0604030504040204" pitchFamily="50" charset="-128"/>
                        </a:rPr>
                        <a:t>一貫性</a:t>
                      </a: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0" indent="0" algn="l" fontAlgn="ctr">
                        <a:buFont typeface="Arial" panose="020B0604020202020204" pitchFamily="34" charset="0"/>
                        <a:buNone/>
                      </a:pPr>
                      <a:r>
                        <a:rPr kumimoji="1" lang="en-US" altLang="ja-JP" sz="900" i="0">
                          <a:solidFill>
                            <a:srgbClr val="FF0000"/>
                          </a:solidFill>
                          <a:latin typeface="Meiryo UI" panose="020B0604030504040204" pitchFamily="50" charset="-128"/>
                          <a:ea typeface="Meiryo UI" panose="020B0604030504040204" pitchFamily="50" charset="-128"/>
                        </a:rPr>
                        <a:t>※</a:t>
                      </a:r>
                      <a:r>
                        <a:rPr kumimoji="1" lang="ja-JP" altLang="en-US" sz="900" i="0">
                          <a:solidFill>
                            <a:srgbClr val="FF0000"/>
                          </a:solidFill>
                          <a:latin typeface="Meiryo UI" panose="020B0604030504040204" pitchFamily="50" charset="-128"/>
                          <a:ea typeface="Meiryo UI" panose="020B0604030504040204" pitchFamily="50" charset="-128"/>
                        </a:rPr>
                        <a:t>事業全体における地域のビジョン・コンセプト・ターゲットとの整合性について記載</a:t>
                      </a:r>
                      <a:endParaRPr kumimoji="1" lang="en-US" altLang="ja-JP" sz="900" i="0">
                        <a:solidFill>
                          <a:srgbClr val="FF0000"/>
                        </a:solidFill>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kumimoji="1" lang="ja-JP" altLang="en-US" sz="900" i="0">
                          <a:solidFill>
                            <a:srgbClr val="FF0000"/>
                          </a:solidFill>
                          <a:latin typeface="Meiryo UI" panose="020B0604030504040204" pitchFamily="50" charset="-128"/>
                          <a:ea typeface="Meiryo UI" panose="020B0604030504040204" pitchFamily="50" charset="-128"/>
                        </a:rPr>
                        <a:t>地域計画で定めた〇〇を達成するための改修事業である</a:t>
                      </a:r>
                      <a:endParaRPr kumimoji="1" lang="en-US" altLang="ja-JP" sz="900" i="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pPr algn="l"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0032378"/>
                  </a:ext>
                </a:extLst>
              </a:tr>
              <a:tr h="846584">
                <a:tc vMerge="1">
                  <a:txBody>
                    <a:bodyPr/>
                    <a:lstStyle/>
                    <a:p>
                      <a:endParaRPr kumimoji="1" lang="ja-JP" altLang="en-US"/>
                    </a:p>
                  </a:txBody>
                  <a:tcPr/>
                </a:tc>
                <a:tc>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主要な</a:t>
                      </a:r>
                      <a:r>
                        <a:rPr lang="en-US" altLang="ja-JP" sz="900" b="0" i="0" u="none" strike="noStrike">
                          <a:solidFill>
                            <a:srgbClr val="000000"/>
                          </a:solidFill>
                          <a:effectLst/>
                          <a:latin typeface="Meiryo UI" panose="020B0604030504040204" pitchFamily="50" charset="-128"/>
                          <a:ea typeface="Meiryo UI" panose="020B0604030504040204" pitchFamily="50" charset="-128"/>
                        </a:rPr>
                        <a:t/>
                      </a:r>
                      <a:br>
                        <a:rPr lang="en-US" altLang="ja-JP" sz="900" b="0" i="0" u="none" strike="noStrike">
                          <a:solidFill>
                            <a:srgbClr val="000000"/>
                          </a:solidFill>
                          <a:effectLst/>
                          <a:latin typeface="Meiryo UI" panose="020B0604030504040204" pitchFamily="50" charset="-128"/>
                          <a:ea typeface="Meiryo UI" panose="020B0604030504040204" pitchFamily="50" charset="-128"/>
                        </a:rPr>
                      </a:br>
                      <a:r>
                        <a:rPr lang="ja-JP" altLang="en-US" sz="900" b="0" i="0" u="none" strike="noStrike">
                          <a:solidFill>
                            <a:srgbClr val="000000"/>
                          </a:solidFill>
                          <a:effectLst/>
                          <a:latin typeface="Meiryo UI" panose="020B0604030504040204" pitchFamily="50" charset="-128"/>
                          <a:ea typeface="Meiryo UI" panose="020B0604030504040204" pitchFamily="50" charset="-128"/>
                        </a:rPr>
                        <a:t>改修工事</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何をどうする改修であるかを明記（下記例）</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a:lnSpc>
                          <a:spcPct val="100000"/>
                        </a:lnSpc>
                        <a:buFontTx/>
                        <a:buNone/>
                      </a:pP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複数事業がある場合については</a:t>
                      </a:r>
                      <a:r>
                        <a:rPr lang="en-US" altLang="ja-JP" sz="900" b="0" i="0" u="none" strike="noStrike">
                          <a:solidFill>
                            <a:srgbClr val="FF0000"/>
                          </a:solidFill>
                          <a:effectLst/>
                          <a:latin typeface="Meiryo UI" panose="020B0604030504040204" pitchFamily="50" charset="-128"/>
                          <a:ea typeface="Meiryo UI" panose="020B0604030504040204" pitchFamily="50" charset="-128"/>
                        </a:rPr>
                        <a:t>2</a:t>
                      </a:r>
                      <a:r>
                        <a:rPr lang="ja-JP" altLang="en-US" sz="900" b="0" i="0" u="none" strike="noStrike">
                          <a:solidFill>
                            <a:srgbClr val="FF0000"/>
                          </a:solidFill>
                          <a:effectLst/>
                          <a:latin typeface="Meiryo UI" panose="020B0604030504040204" pitchFamily="50" charset="-128"/>
                          <a:ea typeface="Meiryo UI" panose="020B0604030504040204" pitchFamily="50" charset="-128"/>
                        </a:rPr>
                        <a:t>ページ目以降に記載</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a:lnSpc>
                          <a:spcPct val="100000"/>
                        </a:lnSpc>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（ターゲット）のため、〇〇をｘｘとするような客室の改修</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03552158"/>
                  </a:ext>
                </a:extLst>
              </a:tr>
              <a:tr h="846584">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地域へ</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もたらされる効果の提示</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0" indent="0" algn="l" fontAlgn="ctr">
                        <a:buFont typeface="Arial" panose="020B0604020202020204" pitchFamily="34" charset="0"/>
                        <a:buNone/>
                      </a:pP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改修工事による地域裨益性を明示（下記例）</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〇〇を実施することで地域での消費額の向上</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Ｘｘの回遊性の向上に寄与</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〇ｘに取り組むことにより、地域再訪の促進に寄与</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43653252"/>
                  </a:ext>
                </a:extLst>
              </a:tr>
              <a:tr h="846584">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施設の</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高付加</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価値化</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ポイント</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l" fontAlgn="ctr"/>
                      <a:r>
                        <a:rPr kumimoji="1" lang="en-US" altLang="ja-JP" sz="900" b="0" i="0" u="none" strike="noStrike">
                          <a:solidFill>
                            <a:srgbClr val="FF0000"/>
                          </a:solidFill>
                          <a:effectLst/>
                          <a:latin typeface="Meiryo UI" panose="020B0604030504040204" pitchFamily="50" charset="-128"/>
                          <a:ea typeface="Meiryo UI" panose="020B0604030504040204" pitchFamily="50" charset="-128"/>
                        </a:rPr>
                        <a:t>※</a:t>
                      </a:r>
                      <a:r>
                        <a:rPr kumimoji="1" lang="ja-JP" altLang="en-US" sz="900" b="0" i="0" u="none" strike="noStrike">
                          <a:solidFill>
                            <a:srgbClr val="FF0000"/>
                          </a:solidFill>
                          <a:effectLst/>
                          <a:latin typeface="Meiryo UI" panose="020B0604030504040204" pitchFamily="50" charset="-128"/>
                          <a:ea typeface="Meiryo UI" panose="020B0604030504040204" pitchFamily="50" charset="-128"/>
                        </a:rPr>
                        <a:t>この事業を実施することによって、改修前と比べてどのように収益力が向上するかを明記（下記例）</a:t>
                      </a:r>
                      <a:endParaRPr kumimoji="1"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〇〇によって（ターゲット）の満足感が高まることで、ｘｘとなり、収益力が向上する</a:t>
                      </a: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7522876"/>
                  </a:ext>
                </a:extLst>
              </a:tr>
              <a:tr h="478269">
                <a:tc>
                  <a:txBody>
                    <a:bodyPr/>
                    <a:lstStyle/>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経営ガイド</a:t>
                      </a:r>
                      <a:endParaRPr lang="en-US" altLang="ja-JP" sz="1000" u="none" strike="noStrike">
                        <a:solidFill>
                          <a:schemeClr val="bg1"/>
                        </a:solidFill>
                        <a:effectLst/>
                        <a:latin typeface="Meiryo UI" panose="020B0604030504040204" pitchFamily="50" charset="-128"/>
                        <a:ea typeface="Meiryo UI" panose="020B0604030504040204" pitchFamily="50" charset="-128"/>
                      </a:endParaRPr>
                    </a:p>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ラインの</a:t>
                      </a:r>
                      <a:endParaRPr lang="en-US" altLang="ja-JP" sz="1000" u="none" strike="noStrike">
                        <a:solidFill>
                          <a:schemeClr val="bg1"/>
                        </a:solidFill>
                        <a:effectLst/>
                        <a:latin typeface="Meiryo UI" panose="020B0604030504040204" pitchFamily="50" charset="-128"/>
                        <a:ea typeface="Meiryo UI" panose="020B0604030504040204" pitchFamily="50" charset="-128"/>
                      </a:endParaRPr>
                    </a:p>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登録番号</a:t>
                      </a:r>
                      <a:endParaRPr lang="ja-JP"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登録番号</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l" fontAlgn="ct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9178599"/>
                  </a:ext>
                </a:extLst>
              </a:tr>
            </a:tbl>
          </a:graphicData>
        </a:graphic>
      </p:graphicFrame>
      <p:sp>
        <p:nvSpPr>
          <p:cNvPr id="3" name="スライド番号プレースホルダー 3">
            <a:extLst>
              <a:ext uri="{FF2B5EF4-FFF2-40B4-BE49-F238E27FC236}">
                <a16:creationId xmlns:a16="http://schemas.microsoft.com/office/drawing/2014/main" id="{9482ADF7-DA96-406E-B926-CDB213A18DA0}"/>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3</a:t>
            </a:fld>
            <a:endParaRPr kumimoji="1" lang="ja-JP" altLang="en-US">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763855C9-DFD1-4722-85D6-365E8F3AD5FD}"/>
              </a:ext>
            </a:extLst>
          </p:cNvPr>
          <p:cNvSpPr/>
          <p:nvPr/>
        </p:nvSpPr>
        <p:spPr>
          <a:xfrm>
            <a:off x="4706471" y="1227830"/>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改修工事前</a:t>
            </a:r>
          </a:p>
        </p:txBody>
      </p:sp>
      <p:sp>
        <p:nvSpPr>
          <p:cNvPr id="8" name="正方形/長方形 7">
            <a:extLst>
              <a:ext uri="{FF2B5EF4-FFF2-40B4-BE49-F238E27FC236}">
                <a16:creationId xmlns:a16="http://schemas.microsoft.com/office/drawing/2014/main" id="{DE707227-21F3-47E5-B95F-4A3794AD6CCC}"/>
              </a:ext>
            </a:extLst>
          </p:cNvPr>
          <p:cNvSpPr/>
          <p:nvPr/>
        </p:nvSpPr>
        <p:spPr>
          <a:xfrm>
            <a:off x="4706471" y="4022987"/>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改修工事後</a:t>
            </a:r>
          </a:p>
        </p:txBody>
      </p:sp>
      <p:sp>
        <p:nvSpPr>
          <p:cNvPr id="9" name="正方形/長方形 8">
            <a:extLst>
              <a:ext uri="{FF2B5EF4-FFF2-40B4-BE49-F238E27FC236}">
                <a16:creationId xmlns:a16="http://schemas.microsoft.com/office/drawing/2014/main" id="{E8B49232-E862-4519-83D2-6D7EB2B685B4}"/>
              </a:ext>
            </a:extLst>
          </p:cNvPr>
          <p:cNvSpPr/>
          <p:nvPr/>
        </p:nvSpPr>
        <p:spPr>
          <a:xfrm>
            <a:off x="4783910" y="1469542"/>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代表的な改修対象の現状写真</a:t>
            </a:r>
          </a:p>
        </p:txBody>
      </p:sp>
      <p:sp>
        <p:nvSpPr>
          <p:cNvPr id="10" name="正方形/長方形 9">
            <a:extLst>
              <a:ext uri="{FF2B5EF4-FFF2-40B4-BE49-F238E27FC236}">
                <a16:creationId xmlns:a16="http://schemas.microsoft.com/office/drawing/2014/main" id="{768887E4-880C-411A-B8DF-1CB90E4FFC3C}"/>
              </a:ext>
            </a:extLst>
          </p:cNvPr>
          <p:cNvSpPr/>
          <p:nvPr/>
        </p:nvSpPr>
        <p:spPr>
          <a:xfrm>
            <a:off x="4783910" y="4280424"/>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11" name="二等辺三角形 10">
            <a:extLst>
              <a:ext uri="{FF2B5EF4-FFF2-40B4-BE49-F238E27FC236}">
                <a16:creationId xmlns:a16="http://schemas.microsoft.com/office/drawing/2014/main" id="{4CD82F90-09C2-4855-B430-27B51F8E7F39}"/>
              </a:ext>
            </a:extLst>
          </p:cNvPr>
          <p:cNvSpPr/>
          <p:nvPr/>
        </p:nvSpPr>
        <p:spPr>
          <a:xfrm flipV="1">
            <a:off x="5595037" y="3859868"/>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438D3F42-0747-4EE0-8137-57BB05B0FEFD}"/>
              </a:ext>
            </a:extLst>
          </p:cNvPr>
          <p:cNvSpPr/>
          <p:nvPr/>
        </p:nvSpPr>
        <p:spPr>
          <a:xfrm>
            <a:off x="4786219" y="1028204"/>
            <a:ext cx="3897511" cy="144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UI" panose="020B0604030504040204" pitchFamily="50" charset="-128"/>
                <a:ea typeface="Meiryo UI" panose="020B0604030504040204" pitchFamily="50" charset="-128"/>
              </a:rPr>
              <a:t>代表的な改修</a:t>
            </a:r>
          </a:p>
        </p:txBody>
      </p:sp>
      <p:pic>
        <p:nvPicPr>
          <p:cNvPr id="14" name="Picture 2" descr="古い和室　旅館 に対する画像結果">
            <a:extLst>
              <a:ext uri="{FF2B5EF4-FFF2-40B4-BE49-F238E27FC236}">
                <a16:creationId xmlns:a16="http://schemas.microsoft.com/office/drawing/2014/main" id="{2175FA81-BB29-4649-BC5A-3DEB7707F5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9278" y="1469542"/>
            <a:ext cx="3398139" cy="222519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和洋室 に対する画像結果">
            <a:extLst>
              <a:ext uri="{FF2B5EF4-FFF2-40B4-BE49-F238E27FC236}">
                <a16:creationId xmlns:a16="http://schemas.microsoft.com/office/drawing/2014/main" id="{54FFEB37-0BC3-4330-A306-EB301B9CE4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9278" y="4280424"/>
            <a:ext cx="3398139" cy="2223189"/>
          </a:xfrm>
          <a:prstGeom prst="rect">
            <a:avLst/>
          </a:prstGeom>
          <a:noFill/>
          <a:extLst>
            <a:ext uri="{909E8E84-426E-40DD-AFC4-6F175D3DCCD1}">
              <a14:hiddenFill xmlns:a14="http://schemas.microsoft.com/office/drawing/2010/main">
                <a:solidFill>
                  <a:srgbClr val="FFFFFF"/>
                </a:solidFill>
              </a14:hiddenFill>
            </a:ext>
          </a:extLst>
        </p:spPr>
      </p:pic>
      <p:sp>
        <p:nvSpPr>
          <p:cNvPr id="16" name="吹き出し: 四角形 15">
            <a:extLst>
              <a:ext uri="{FF2B5EF4-FFF2-40B4-BE49-F238E27FC236}">
                <a16:creationId xmlns:a16="http://schemas.microsoft.com/office/drawing/2014/main" id="{CC05324C-A139-4F58-A812-31601ADF25BB}"/>
              </a:ext>
            </a:extLst>
          </p:cNvPr>
          <p:cNvSpPr/>
          <p:nvPr/>
        </p:nvSpPr>
        <p:spPr>
          <a:xfrm>
            <a:off x="2722651" y="6173754"/>
            <a:ext cx="3793944" cy="472683"/>
          </a:xfrm>
          <a:prstGeom prst="wedgeRectCallout">
            <a:avLst>
              <a:gd name="adj1" fmla="val -59940"/>
              <a:gd name="adj2" fmla="val -20703"/>
            </a:avLst>
          </a:prstGeom>
          <a:solidFill>
            <a:srgbClr val="D6D6E8"/>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rPr>
              <a:t>「宿泊業の高付加価値化のための経営ガイドラインに基づく登録制度」の登録（</a:t>
            </a:r>
            <a:r>
              <a:rPr kumimoji="1" lang="zh-TW" altLang="en-US"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rPr>
              <a:t>高付加価値経営旅館等</a:t>
            </a:r>
            <a:r>
              <a:rPr kumimoji="1" lang="en-US" altLang="ja-JP"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rPr>
              <a:t>/</a:t>
            </a:r>
            <a:r>
              <a:rPr kumimoji="1" lang="ja-JP" altLang="en-US" sz="900">
                <a:solidFill>
                  <a:srgbClr val="000000"/>
                </a:solidFill>
                <a:latin typeface="Meiryo UI" panose="020B0604030504040204" pitchFamily="50" charset="-128"/>
                <a:ea typeface="Meiryo UI" panose="020B0604030504040204" pitchFamily="50" charset="-128"/>
                <a:cs typeface="メイリオ"/>
              </a:rPr>
              <a:t>準高付加価値経営旅館等</a:t>
            </a:r>
            <a:r>
              <a:rPr kumimoji="1" lang="ja-JP" altLang="en-US"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rPr>
              <a:t>）がある場合は登録番号を記入</a:t>
            </a:r>
            <a:endParaRPr kumimoji="1" lang="ja-JP" altLang="en-US" sz="90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372518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4">
            <a:extLst>
              <a:ext uri="{FF2B5EF4-FFF2-40B4-BE49-F238E27FC236}">
                <a16:creationId xmlns:a16="http://schemas.microsoft.com/office/drawing/2014/main" id="{81E39878-DC2C-403C-AD84-3949403F1D46}"/>
              </a:ext>
            </a:extLst>
          </p:cNvPr>
          <p:cNvGraphicFramePr>
            <a:graphicFrameLocks noGrp="1"/>
          </p:cNvGraphicFramePr>
          <p:nvPr>
            <p:extLst>
              <p:ext uri="{D42A27DB-BD31-4B8C-83A1-F6EECF244321}">
                <p14:modId xmlns:p14="http://schemas.microsoft.com/office/powerpoint/2010/main" val="1538449859"/>
              </p:ext>
            </p:extLst>
          </p:nvPr>
        </p:nvGraphicFramePr>
        <p:xfrm>
          <a:off x="257176" y="1679180"/>
          <a:ext cx="8648692" cy="2927941"/>
        </p:xfrm>
        <a:graphic>
          <a:graphicData uri="http://schemas.openxmlformats.org/drawingml/2006/table">
            <a:tbl>
              <a:tblPr firstRow="1" bandRow="1">
                <a:tableStyleId>{C083E6E3-FA7D-4D7B-A595-EF9225AFEA82}</a:tableStyleId>
              </a:tblPr>
              <a:tblGrid>
                <a:gridCol w="217742">
                  <a:extLst>
                    <a:ext uri="{9D8B030D-6E8A-4147-A177-3AD203B41FA5}">
                      <a16:colId xmlns:a16="http://schemas.microsoft.com/office/drawing/2014/main" val="2410514859"/>
                    </a:ext>
                  </a:extLst>
                </a:gridCol>
                <a:gridCol w="674476">
                  <a:extLst>
                    <a:ext uri="{9D8B030D-6E8A-4147-A177-3AD203B41FA5}">
                      <a16:colId xmlns:a16="http://schemas.microsoft.com/office/drawing/2014/main" val="1604511688"/>
                    </a:ext>
                  </a:extLst>
                </a:gridCol>
                <a:gridCol w="337238">
                  <a:extLst>
                    <a:ext uri="{9D8B030D-6E8A-4147-A177-3AD203B41FA5}">
                      <a16:colId xmlns:a16="http://schemas.microsoft.com/office/drawing/2014/main" val="3453622333"/>
                    </a:ext>
                  </a:extLst>
                </a:gridCol>
                <a:gridCol w="337238">
                  <a:extLst>
                    <a:ext uri="{9D8B030D-6E8A-4147-A177-3AD203B41FA5}">
                      <a16:colId xmlns:a16="http://schemas.microsoft.com/office/drawing/2014/main" val="20005"/>
                    </a:ext>
                  </a:extLst>
                </a:gridCol>
                <a:gridCol w="337238">
                  <a:extLst>
                    <a:ext uri="{9D8B030D-6E8A-4147-A177-3AD203B41FA5}">
                      <a16:colId xmlns:a16="http://schemas.microsoft.com/office/drawing/2014/main" val="20006"/>
                    </a:ext>
                  </a:extLst>
                </a:gridCol>
                <a:gridCol w="337238">
                  <a:extLst>
                    <a:ext uri="{9D8B030D-6E8A-4147-A177-3AD203B41FA5}">
                      <a16:colId xmlns:a16="http://schemas.microsoft.com/office/drawing/2014/main" val="20007"/>
                    </a:ext>
                  </a:extLst>
                </a:gridCol>
                <a:gridCol w="337238">
                  <a:extLst>
                    <a:ext uri="{9D8B030D-6E8A-4147-A177-3AD203B41FA5}">
                      <a16:colId xmlns:a16="http://schemas.microsoft.com/office/drawing/2014/main" val="20008"/>
                    </a:ext>
                  </a:extLst>
                </a:gridCol>
                <a:gridCol w="337238">
                  <a:extLst>
                    <a:ext uri="{9D8B030D-6E8A-4147-A177-3AD203B41FA5}">
                      <a16:colId xmlns:a16="http://schemas.microsoft.com/office/drawing/2014/main" val="20009"/>
                    </a:ext>
                  </a:extLst>
                </a:gridCol>
                <a:gridCol w="337238">
                  <a:extLst>
                    <a:ext uri="{9D8B030D-6E8A-4147-A177-3AD203B41FA5}">
                      <a16:colId xmlns:a16="http://schemas.microsoft.com/office/drawing/2014/main" val="20010"/>
                    </a:ext>
                  </a:extLst>
                </a:gridCol>
                <a:gridCol w="337238">
                  <a:extLst>
                    <a:ext uri="{9D8B030D-6E8A-4147-A177-3AD203B41FA5}">
                      <a16:colId xmlns:a16="http://schemas.microsoft.com/office/drawing/2014/main" val="20011"/>
                    </a:ext>
                  </a:extLst>
                </a:gridCol>
                <a:gridCol w="337238">
                  <a:extLst>
                    <a:ext uri="{9D8B030D-6E8A-4147-A177-3AD203B41FA5}">
                      <a16:colId xmlns:a16="http://schemas.microsoft.com/office/drawing/2014/main" val="20012"/>
                    </a:ext>
                  </a:extLst>
                </a:gridCol>
                <a:gridCol w="337238">
                  <a:extLst>
                    <a:ext uri="{9D8B030D-6E8A-4147-A177-3AD203B41FA5}">
                      <a16:colId xmlns:a16="http://schemas.microsoft.com/office/drawing/2014/main" val="20013"/>
                    </a:ext>
                  </a:extLst>
                </a:gridCol>
                <a:gridCol w="337238">
                  <a:extLst>
                    <a:ext uri="{9D8B030D-6E8A-4147-A177-3AD203B41FA5}">
                      <a16:colId xmlns:a16="http://schemas.microsoft.com/office/drawing/2014/main" val="20014"/>
                    </a:ext>
                  </a:extLst>
                </a:gridCol>
                <a:gridCol w="337238">
                  <a:extLst>
                    <a:ext uri="{9D8B030D-6E8A-4147-A177-3AD203B41FA5}">
                      <a16:colId xmlns:a16="http://schemas.microsoft.com/office/drawing/2014/main" val="20015"/>
                    </a:ext>
                  </a:extLst>
                </a:gridCol>
                <a:gridCol w="337238">
                  <a:extLst>
                    <a:ext uri="{9D8B030D-6E8A-4147-A177-3AD203B41FA5}">
                      <a16:colId xmlns:a16="http://schemas.microsoft.com/office/drawing/2014/main" val="20016"/>
                    </a:ext>
                  </a:extLst>
                </a:gridCol>
                <a:gridCol w="337238">
                  <a:extLst>
                    <a:ext uri="{9D8B030D-6E8A-4147-A177-3AD203B41FA5}">
                      <a16:colId xmlns:a16="http://schemas.microsoft.com/office/drawing/2014/main" val="1259447307"/>
                    </a:ext>
                  </a:extLst>
                </a:gridCol>
                <a:gridCol w="337238">
                  <a:extLst>
                    <a:ext uri="{9D8B030D-6E8A-4147-A177-3AD203B41FA5}">
                      <a16:colId xmlns:a16="http://schemas.microsoft.com/office/drawing/2014/main" val="1959618967"/>
                    </a:ext>
                  </a:extLst>
                </a:gridCol>
                <a:gridCol w="337238">
                  <a:extLst>
                    <a:ext uri="{9D8B030D-6E8A-4147-A177-3AD203B41FA5}">
                      <a16:colId xmlns:a16="http://schemas.microsoft.com/office/drawing/2014/main" val="3499725561"/>
                    </a:ext>
                  </a:extLst>
                </a:gridCol>
                <a:gridCol w="337238">
                  <a:extLst>
                    <a:ext uri="{9D8B030D-6E8A-4147-A177-3AD203B41FA5}">
                      <a16:colId xmlns:a16="http://schemas.microsoft.com/office/drawing/2014/main" val="910170383"/>
                    </a:ext>
                  </a:extLst>
                </a:gridCol>
                <a:gridCol w="337238">
                  <a:extLst>
                    <a:ext uri="{9D8B030D-6E8A-4147-A177-3AD203B41FA5}">
                      <a16:colId xmlns:a16="http://schemas.microsoft.com/office/drawing/2014/main" val="3320065346"/>
                    </a:ext>
                  </a:extLst>
                </a:gridCol>
                <a:gridCol w="337238">
                  <a:extLst>
                    <a:ext uri="{9D8B030D-6E8A-4147-A177-3AD203B41FA5}">
                      <a16:colId xmlns:a16="http://schemas.microsoft.com/office/drawing/2014/main" val="4270959445"/>
                    </a:ext>
                  </a:extLst>
                </a:gridCol>
                <a:gridCol w="337238">
                  <a:extLst>
                    <a:ext uri="{9D8B030D-6E8A-4147-A177-3AD203B41FA5}">
                      <a16:colId xmlns:a16="http://schemas.microsoft.com/office/drawing/2014/main" val="767095568"/>
                    </a:ext>
                  </a:extLst>
                </a:gridCol>
                <a:gridCol w="337238">
                  <a:extLst>
                    <a:ext uri="{9D8B030D-6E8A-4147-A177-3AD203B41FA5}">
                      <a16:colId xmlns:a16="http://schemas.microsoft.com/office/drawing/2014/main" val="973742052"/>
                    </a:ext>
                  </a:extLst>
                </a:gridCol>
                <a:gridCol w="337238">
                  <a:extLst>
                    <a:ext uri="{9D8B030D-6E8A-4147-A177-3AD203B41FA5}">
                      <a16:colId xmlns:a16="http://schemas.microsoft.com/office/drawing/2014/main" val="2575844476"/>
                    </a:ext>
                  </a:extLst>
                </a:gridCol>
                <a:gridCol w="337238">
                  <a:extLst>
                    <a:ext uri="{9D8B030D-6E8A-4147-A177-3AD203B41FA5}">
                      <a16:colId xmlns:a16="http://schemas.microsoft.com/office/drawing/2014/main" val="2873873041"/>
                    </a:ext>
                  </a:extLst>
                </a:gridCol>
              </a:tblGrid>
              <a:tr h="410650">
                <a:tc gridSpan="2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a:latin typeface="Meiryo UI" panose="020B0604030504040204" pitchFamily="50" charset="-128"/>
                          <a:ea typeface="Meiryo UI" panose="020B0604030504040204" pitchFamily="50" charset="-128"/>
                        </a:rPr>
                        <a:t>実施スケジュール</a:t>
                      </a:r>
                      <a:endParaRPr kumimoji="1" lang="en-US" altLang="ja-JP" sz="1200" b="1">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200"/>
                    </a:p>
                  </a:txBody>
                  <a:tcPr anchor="ctr">
                    <a:lnL w="19050"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R w="19050"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068976465"/>
                  </a:ext>
                </a:extLst>
              </a:tr>
              <a:tr h="28097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a:latin typeface="Meiryo UI" panose="020B0604030504040204" pitchFamily="50" charset="-128"/>
                          <a:ea typeface="Meiryo UI" panose="020B0604030504040204" pitchFamily="50" charset="-128"/>
                        </a:rPr>
                        <a:t>第</a:t>
                      </a:r>
                      <a:r>
                        <a:rPr kumimoji="1" lang="en-US" altLang="ja-JP" sz="1000" b="1">
                          <a:latin typeface="Meiryo UI" panose="020B0604030504040204" pitchFamily="50" charset="-128"/>
                          <a:ea typeface="Meiryo UI" panose="020B0604030504040204" pitchFamily="50" charset="-128"/>
                        </a:rPr>
                        <a:t>1</a:t>
                      </a:r>
                      <a:r>
                        <a:rPr kumimoji="1" lang="ja-JP" altLang="en-US" sz="1000" b="1">
                          <a:latin typeface="Meiryo UI" panose="020B0604030504040204" pitchFamily="50" charset="-128"/>
                          <a:ea typeface="Meiryo UI" panose="020B0604030504040204" pitchFamily="50" charset="-128"/>
                        </a:rPr>
                        <a:t>期（</a:t>
                      </a:r>
                      <a:r>
                        <a:rPr kumimoji="1" lang="en-US" altLang="ja-JP" sz="1000" b="1">
                          <a:latin typeface="Meiryo UI" panose="020B0604030504040204" pitchFamily="50" charset="-128"/>
                          <a:ea typeface="Meiryo UI" panose="020B0604030504040204" pitchFamily="50" charset="-128"/>
                        </a:rPr>
                        <a:t>R5</a:t>
                      </a:r>
                      <a:r>
                        <a:rPr kumimoji="1" lang="ja-JP" altLang="en-US" sz="1000" b="1">
                          <a:latin typeface="Meiryo UI" panose="020B0604030504040204" pitchFamily="50" charset="-128"/>
                          <a:ea typeface="Meiryo UI" panose="020B0604030504040204" pitchFamily="50" charset="-128"/>
                        </a:rPr>
                        <a:t>年度）</a:t>
                      </a:r>
                      <a:endParaRPr kumimoji="1" lang="en-US" altLang="ja-JP" sz="1000" b="1">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a:latin typeface="Meiryo UI" panose="020B0604030504040204" pitchFamily="50" charset="-128"/>
                          <a:ea typeface="Meiryo UI" panose="020B0604030504040204" pitchFamily="50" charset="-128"/>
                        </a:rPr>
                        <a:t>第</a:t>
                      </a:r>
                      <a:r>
                        <a:rPr kumimoji="1" lang="en-US" altLang="ja-JP" sz="1000" b="1">
                          <a:latin typeface="Meiryo UI" panose="020B0604030504040204" pitchFamily="50" charset="-128"/>
                          <a:ea typeface="Meiryo UI" panose="020B0604030504040204" pitchFamily="50" charset="-128"/>
                        </a:rPr>
                        <a:t>2</a:t>
                      </a:r>
                      <a:r>
                        <a:rPr kumimoji="1" lang="ja-JP" altLang="en-US" sz="1000" b="1">
                          <a:latin typeface="Meiryo UI" panose="020B0604030504040204" pitchFamily="50" charset="-128"/>
                          <a:ea typeface="Meiryo UI" panose="020B0604030504040204" pitchFamily="50" charset="-128"/>
                        </a:rPr>
                        <a:t>期（</a:t>
                      </a:r>
                      <a:r>
                        <a:rPr kumimoji="1" lang="en-US" altLang="ja-JP" sz="1000" b="1">
                          <a:latin typeface="Meiryo UI" panose="020B0604030504040204" pitchFamily="50" charset="-128"/>
                          <a:ea typeface="Meiryo UI" panose="020B0604030504040204" pitchFamily="50" charset="-128"/>
                        </a:rPr>
                        <a:t>R6</a:t>
                      </a:r>
                      <a:r>
                        <a:rPr kumimoji="1" lang="ja-JP" altLang="en-US" sz="1000" b="1">
                          <a:latin typeface="Meiryo UI" panose="020B0604030504040204" pitchFamily="50" charset="-128"/>
                          <a:ea typeface="Meiryo UI" panose="020B0604030504040204" pitchFamily="50" charset="-128"/>
                        </a:rPr>
                        <a:t>年度）</a:t>
                      </a:r>
                      <a:endParaRPr kumimoji="1" lang="en-US" altLang="ja-JP" sz="1000" b="1">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8788871"/>
                  </a:ext>
                </a:extLst>
              </a:tr>
              <a:tr h="1005163">
                <a:tc>
                  <a:txBody>
                    <a:bodyPr/>
                    <a:lstStyle/>
                    <a:p>
                      <a:endParaRPr lang="ja-JP" altLang="en-US" sz="13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ja-JP" altLang="en-US" sz="900">
                          <a:latin typeface="Meiryo UI" panose="020B0604030504040204" pitchFamily="50" charset="-128"/>
                          <a:ea typeface="Meiryo UI" panose="020B0604030504040204" pitchFamily="50" charset="-128"/>
                        </a:rPr>
                        <a:t>月</a:t>
                      </a:r>
                    </a:p>
                  </a:txBody>
                  <a:tcPr vert="eaVert"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R5</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3</a:t>
                      </a:r>
                      <a:r>
                        <a:rPr kumimoji="1" lang="ja-JP" altLang="en-US" sz="900">
                          <a:latin typeface="Meiryo UI" panose="020B0604030504040204" pitchFamily="50" charset="-128"/>
                          <a:ea typeface="Meiryo UI" panose="020B0604030504040204" pitchFamily="50" charset="-128"/>
                        </a:rPr>
                        <a:t>月</a:t>
                      </a:r>
                    </a:p>
                  </a:txBody>
                  <a:tcPr marL="0" marR="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R6</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410386">
                <a:tc>
                  <a:txBody>
                    <a:bodyPr/>
                    <a:lstStyle/>
                    <a:p>
                      <a:pPr algn="ctr"/>
                      <a:r>
                        <a:rPr kumimoji="1" lang="en-US" altLang="ja-JP" sz="900">
                          <a:latin typeface="Meiryo UI" panose="020B0604030504040204" pitchFamily="50" charset="-128"/>
                          <a:ea typeface="Meiryo UI" panose="020B0604030504040204" pitchFamily="50" charset="-128"/>
                        </a:rPr>
                        <a:t>1</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ja-JP" altLang="en-US" sz="900">
                          <a:latin typeface="Meiryo UI" panose="020B0604030504040204" pitchFamily="50" charset="-128"/>
                          <a:ea typeface="Meiryo UI" panose="020B0604030504040204" pitchFamily="50" charset="-128"/>
                        </a:rPr>
                        <a:t>計画</a:t>
                      </a: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53738171"/>
                  </a:ext>
                </a:extLst>
              </a:tr>
              <a:tr h="410386">
                <a:tc>
                  <a:txBody>
                    <a:bodyPr/>
                    <a:lstStyle/>
                    <a:p>
                      <a:pPr algn="ctr"/>
                      <a:r>
                        <a:rPr kumimoji="1" lang="en-US" altLang="ja-JP" sz="900">
                          <a:latin typeface="Meiryo UI" panose="020B0604030504040204" pitchFamily="50" charset="-128"/>
                          <a:ea typeface="Meiryo UI" panose="020B0604030504040204" pitchFamily="50" charset="-128"/>
                        </a:rPr>
                        <a:t>2</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ja-JP" altLang="en-US" sz="900">
                          <a:latin typeface="Meiryo UI" panose="020B0604030504040204" pitchFamily="50" charset="-128"/>
                          <a:ea typeface="Meiryo UI" panose="020B0604030504040204" pitchFamily="50" charset="-128"/>
                        </a:rPr>
                        <a:t>実施期間</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183939788"/>
                  </a:ext>
                </a:extLst>
              </a:tr>
              <a:tr h="410386">
                <a:tc>
                  <a:txBody>
                    <a:bodyPr/>
                    <a:lstStyle/>
                    <a:p>
                      <a:pPr algn="ctr"/>
                      <a:r>
                        <a:rPr kumimoji="1" lang="en-US" altLang="ja-JP" sz="900">
                          <a:latin typeface="Meiryo UI" panose="020B0604030504040204" pitchFamily="50" charset="-128"/>
                          <a:ea typeface="Meiryo UI" panose="020B0604030504040204" pitchFamily="50" charset="-128"/>
                        </a:rPr>
                        <a:t>3</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a:latin typeface="Meiryo UI" panose="020B0604030504040204" pitchFamily="50" charset="-128"/>
                          <a:ea typeface="Meiryo UI" panose="020B0604030504040204" pitchFamily="50" charset="-128"/>
                        </a:rPr>
                        <a:t>完了実績報告</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127260"/>
                  </a:ext>
                </a:extLst>
              </a:tr>
            </a:tbl>
          </a:graphicData>
        </a:graphic>
      </p:graphicFrame>
      <p:sp>
        <p:nvSpPr>
          <p:cNvPr id="3" name="テキスト ボックス 2">
            <a:extLst>
              <a:ext uri="{FF2B5EF4-FFF2-40B4-BE49-F238E27FC236}">
                <a16:creationId xmlns:a16="http://schemas.microsoft.com/office/drawing/2014/main" id="{E3B095F0-D8D7-4F6F-80FB-753089D40EDC}"/>
              </a:ext>
            </a:extLst>
          </p:cNvPr>
          <p:cNvSpPr txBox="1"/>
          <p:nvPr/>
        </p:nvSpPr>
        <p:spPr>
          <a:xfrm>
            <a:off x="253089" y="1060503"/>
            <a:ext cx="8637822" cy="430887"/>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a:latin typeface="Meiryo UI" panose="020B0604030504040204" pitchFamily="50" charset="-128"/>
              <a:ea typeface="Meiryo UI" panose="020B0604030504040204" pitchFamily="50" charset="-128"/>
            </a:endParaRPr>
          </a:p>
          <a:p>
            <a:r>
              <a:rPr lang="ja-JP" altLang="en-US" sz="1100" b="1">
                <a:latin typeface="Meiryo UI" panose="020B0604030504040204" pitchFamily="50" charset="-128"/>
                <a:ea typeface="Meiryo UI" panose="020B0604030504040204" pitchFamily="50" charset="-128"/>
              </a:rPr>
              <a:t>項目</a:t>
            </a:r>
            <a:r>
              <a:rPr lang="en-US" altLang="ja-JP" sz="1100" b="1">
                <a:latin typeface="Meiryo UI" panose="020B0604030504040204" pitchFamily="50" charset="-128"/>
                <a:ea typeface="Meiryo UI" panose="020B0604030504040204" pitchFamily="50" charset="-128"/>
              </a:rPr>
              <a:t>2~3</a:t>
            </a:r>
            <a:r>
              <a:rPr lang="ja-JP" altLang="en-US" sz="1100" b="1">
                <a:latin typeface="Meiryo UI" panose="020B0604030504040204" pitchFamily="50" charset="-128"/>
                <a:ea typeface="Meiryo UI" panose="020B0604030504040204" pitchFamily="50" charset="-128"/>
              </a:rPr>
              <a:t>については、補助対象期間内の実施となることが分かるように記入してください。</a:t>
            </a:r>
            <a:endParaRPr lang="en-US" altLang="ja-JP" sz="1100" b="1">
              <a:latin typeface="Meiryo UI" panose="020B0604030504040204" pitchFamily="50" charset="-128"/>
              <a:ea typeface="Meiryo UI" panose="020B0604030504040204" pitchFamily="50" charset="-128"/>
            </a:endParaRPr>
          </a:p>
        </p:txBody>
      </p:sp>
      <p:sp>
        <p:nvSpPr>
          <p:cNvPr id="9" name="スライド番号プレースホルダー 3">
            <a:extLst>
              <a:ext uri="{FF2B5EF4-FFF2-40B4-BE49-F238E27FC236}">
                <a16:creationId xmlns:a16="http://schemas.microsoft.com/office/drawing/2014/main" id="{14562327-A41B-4486-9035-17056D12DF76}"/>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30</a:t>
            </a:fld>
            <a:endParaRPr kumimoji="1" lang="ja-JP" altLang="en-US">
              <a:latin typeface="Meiryo UI" panose="020B0604030504040204" pitchFamily="50" charset="-128"/>
              <a:ea typeface="Meiryo UI" panose="020B0604030504040204" pitchFamily="50" charset="-128"/>
            </a:endParaRPr>
          </a:p>
        </p:txBody>
      </p:sp>
      <p:graphicFrame>
        <p:nvGraphicFramePr>
          <p:cNvPr id="21" name="表 9">
            <a:extLst>
              <a:ext uri="{FF2B5EF4-FFF2-40B4-BE49-F238E27FC236}">
                <a16:creationId xmlns:a16="http://schemas.microsoft.com/office/drawing/2014/main" id="{5D1E5820-C24A-445F-A02B-239BBFEEAC79}"/>
              </a:ext>
            </a:extLst>
          </p:cNvPr>
          <p:cNvGraphicFramePr>
            <a:graphicFrameLocks noGrp="1"/>
          </p:cNvGraphicFramePr>
          <p:nvPr>
            <p:extLst>
              <p:ext uri="{D42A27DB-BD31-4B8C-83A1-F6EECF244321}">
                <p14:modId xmlns:p14="http://schemas.microsoft.com/office/powerpoint/2010/main" val="840569754"/>
              </p:ext>
            </p:extLst>
          </p:nvPr>
        </p:nvGraphicFramePr>
        <p:xfrm>
          <a:off x="253089" y="5658627"/>
          <a:ext cx="8637822" cy="741680"/>
        </p:xfrm>
        <a:graphic>
          <a:graphicData uri="http://schemas.openxmlformats.org/drawingml/2006/table">
            <a:tbl>
              <a:tblPr firstRow="1" bandRow="1">
                <a:tableStyleId>{2D5ABB26-0587-4C30-8999-92F81FD0307C}</a:tableStyleId>
              </a:tblPr>
              <a:tblGrid>
                <a:gridCol w="681988">
                  <a:extLst>
                    <a:ext uri="{9D8B030D-6E8A-4147-A177-3AD203B41FA5}">
                      <a16:colId xmlns:a16="http://schemas.microsoft.com/office/drawing/2014/main" val="4059974122"/>
                    </a:ext>
                  </a:extLst>
                </a:gridCol>
                <a:gridCol w="7955834">
                  <a:extLst>
                    <a:ext uri="{9D8B030D-6E8A-4147-A177-3AD203B41FA5}">
                      <a16:colId xmlns:a16="http://schemas.microsoft.com/office/drawing/2014/main" val="3557855340"/>
                    </a:ext>
                  </a:extLst>
                </a:gridCol>
              </a:tblGrid>
              <a:tr h="370840">
                <a:tc>
                  <a:txBody>
                    <a:bodyPr/>
                    <a:lstStyle/>
                    <a:p>
                      <a:pPr algn="l"/>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1</a:t>
                      </a:r>
                      <a:r>
                        <a:rPr kumimoji="1" lang="ja-JP" altLang="en-US" sz="1100" b="1">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l"/>
                      <a:r>
                        <a:rPr kumimoji="1" lang="ja-JP" altLang="en-US" sz="1100">
                          <a:solidFill>
                            <a:srgbClr val="FF0000"/>
                          </a:solidFill>
                          <a:latin typeface="Meiryo UI" panose="020B0604030504040204" pitchFamily="50" charset="-128"/>
                          <a:ea typeface="Meiryo UI" panose="020B0604030504040204" pitchFamily="50" charset="-128"/>
                        </a:rPr>
                        <a:t>町営バスの運行（第</a:t>
                      </a:r>
                      <a:r>
                        <a:rPr kumimoji="1" lang="en-US" altLang="ja-JP" sz="1100">
                          <a:solidFill>
                            <a:srgbClr val="FF0000"/>
                          </a:solidFill>
                          <a:latin typeface="Meiryo UI" panose="020B0604030504040204" pitchFamily="50" charset="-128"/>
                          <a:ea typeface="Meiryo UI" panose="020B0604030504040204" pitchFamily="50" charset="-128"/>
                        </a:rPr>
                        <a:t>1</a:t>
                      </a:r>
                      <a:r>
                        <a:rPr kumimoji="1" lang="ja-JP" altLang="en-US" sz="1100">
                          <a:solidFill>
                            <a:srgbClr val="FF0000"/>
                          </a:solidFill>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138266"/>
                  </a:ext>
                </a:extLst>
              </a:tr>
              <a:tr h="370840">
                <a:tc>
                  <a:txBody>
                    <a:bodyPr/>
                    <a:lstStyle/>
                    <a:p>
                      <a:pPr algn="l"/>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2</a:t>
                      </a:r>
                      <a:r>
                        <a:rPr kumimoji="1" lang="ja-JP" altLang="en-US" sz="1100" b="1">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l"/>
                      <a:r>
                        <a:rPr kumimoji="1" lang="ja-JP" altLang="en-US" sz="1100">
                          <a:solidFill>
                            <a:srgbClr val="FF0000"/>
                          </a:solidFill>
                          <a:latin typeface="Meiryo UI" panose="020B0604030504040204" pitchFamily="50" charset="-128"/>
                          <a:ea typeface="Meiryo UI" panose="020B0604030504040204" pitchFamily="50" charset="-128"/>
                        </a:rPr>
                        <a:t>町営バスの運行（第</a:t>
                      </a:r>
                      <a:r>
                        <a:rPr kumimoji="1" lang="en-US" altLang="ja-JP" sz="1100">
                          <a:solidFill>
                            <a:srgbClr val="FF0000"/>
                          </a:solidFill>
                          <a:latin typeface="Meiryo UI" panose="020B0604030504040204" pitchFamily="50" charset="-128"/>
                          <a:ea typeface="Meiryo UI" panose="020B0604030504040204" pitchFamily="50" charset="-128"/>
                        </a:rPr>
                        <a:t>2</a:t>
                      </a:r>
                      <a:r>
                        <a:rPr kumimoji="1" lang="ja-JP" altLang="en-US" sz="1100">
                          <a:solidFill>
                            <a:srgbClr val="FF0000"/>
                          </a:solidFill>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9764042"/>
                  </a:ext>
                </a:extLst>
              </a:tr>
            </a:tbl>
          </a:graphicData>
        </a:graphic>
      </p:graphicFrame>
      <p:sp>
        <p:nvSpPr>
          <p:cNvPr id="22" name="テキスト ボックス 21">
            <a:extLst>
              <a:ext uri="{FF2B5EF4-FFF2-40B4-BE49-F238E27FC236}">
                <a16:creationId xmlns:a16="http://schemas.microsoft.com/office/drawing/2014/main" id="{4534980E-3A66-4F8D-8FCD-414BF4A696FE}"/>
              </a:ext>
            </a:extLst>
          </p:cNvPr>
          <p:cNvSpPr txBox="1"/>
          <p:nvPr/>
        </p:nvSpPr>
        <p:spPr>
          <a:xfrm>
            <a:off x="244915" y="5218044"/>
            <a:ext cx="8637822" cy="430887"/>
          </a:xfrm>
          <a:prstGeom prst="rect">
            <a:avLst/>
          </a:prstGeom>
          <a:noFill/>
        </p:spPr>
        <p:txBody>
          <a:bodyPr wrap="square">
            <a:spAutoFit/>
          </a:bodyPr>
          <a:lstStyle/>
          <a:p>
            <a:r>
              <a:rPr lang="ja-JP" altLang="en-US" sz="1100" b="1">
                <a:latin typeface="Meiryo UI" panose="020B0604030504040204" pitchFamily="50" charset="-128"/>
                <a:ea typeface="Meiryo UI" panose="020B0604030504040204" pitchFamily="50" charset="-128"/>
              </a:rPr>
              <a:t>複数年度にわたる事業を計画しており、それぞれの事業が第</a:t>
            </a:r>
            <a:r>
              <a:rPr lang="en-US" altLang="ja-JP" sz="1100" b="1">
                <a:latin typeface="Meiryo UI" panose="020B0604030504040204" pitchFamily="50" charset="-128"/>
                <a:ea typeface="Meiryo UI" panose="020B0604030504040204" pitchFamily="50" charset="-128"/>
              </a:rPr>
              <a:t>1</a:t>
            </a:r>
            <a:r>
              <a:rPr lang="ja-JP" altLang="en-US" sz="1100" b="1">
                <a:latin typeface="Meiryo UI" panose="020B0604030504040204" pitchFamily="50" charset="-128"/>
                <a:ea typeface="Meiryo UI" panose="020B0604030504040204" pitchFamily="50" charset="-128"/>
              </a:rPr>
              <a:t>期・第</a:t>
            </a:r>
            <a:r>
              <a:rPr lang="en-US" altLang="ja-JP" sz="1100" b="1">
                <a:latin typeface="Meiryo UI" panose="020B0604030504040204" pitchFamily="50" charset="-128"/>
                <a:ea typeface="Meiryo UI" panose="020B0604030504040204" pitchFamily="50" charset="-128"/>
              </a:rPr>
              <a:t>2</a:t>
            </a:r>
            <a:r>
              <a:rPr lang="ja-JP" altLang="en-US" sz="1100" b="1">
                <a:latin typeface="Meiryo UI" panose="020B0604030504040204" pitchFamily="50" charset="-128"/>
                <a:ea typeface="Meiryo UI" panose="020B0604030504040204" pitchFamily="50" charset="-128"/>
              </a:rPr>
              <a:t>期にまたがる場合はそれぞれの期間で実施する事業の概要を記載してください。</a:t>
            </a:r>
            <a:endParaRPr lang="en-US" altLang="ja-JP" sz="1100" b="1">
              <a:latin typeface="Meiryo UI" panose="020B0604030504040204" pitchFamily="50" charset="-128"/>
              <a:ea typeface="Meiryo UI" panose="020B0604030504040204" pitchFamily="50" charset="-128"/>
            </a:endParaRPr>
          </a:p>
          <a:p>
            <a:r>
              <a:rPr lang="en-US" altLang="ja-JP" sz="1100" b="1">
                <a:latin typeface="Meiryo UI" panose="020B0604030504040204" pitchFamily="50" charset="-128"/>
                <a:ea typeface="Meiryo UI" panose="020B0604030504040204" pitchFamily="50" charset="-128"/>
              </a:rPr>
              <a:t>※</a:t>
            </a:r>
            <a:r>
              <a:rPr lang="ja-JP" altLang="en-US" sz="1100" b="1">
                <a:latin typeface="Meiryo UI" panose="020B0604030504040204" pitchFamily="50" charset="-128"/>
                <a:ea typeface="Meiryo UI" panose="020B0604030504040204" pitchFamily="50" charset="-128"/>
              </a:rPr>
              <a:t>対象者のみ記入</a:t>
            </a:r>
          </a:p>
        </p:txBody>
      </p:sp>
      <p:sp>
        <p:nvSpPr>
          <p:cNvPr id="7" name="矢印: 五方向 6">
            <a:extLst>
              <a:ext uri="{FF2B5EF4-FFF2-40B4-BE49-F238E27FC236}">
                <a16:creationId xmlns:a16="http://schemas.microsoft.com/office/drawing/2014/main" id="{8C421C0D-1C48-4C40-94FF-5BBBA11F1BE8}"/>
              </a:ext>
            </a:extLst>
          </p:cNvPr>
          <p:cNvSpPr/>
          <p:nvPr/>
        </p:nvSpPr>
        <p:spPr>
          <a:xfrm>
            <a:off x="1133333" y="3483199"/>
            <a:ext cx="960453" cy="180000"/>
          </a:xfrm>
          <a:prstGeom prst="homePlat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8" name="矢印: 五方向 7">
            <a:extLst>
              <a:ext uri="{FF2B5EF4-FFF2-40B4-BE49-F238E27FC236}">
                <a16:creationId xmlns:a16="http://schemas.microsoft.com/office/drawing/2014/main" id="{CE9FB81B-C11A-4E62-80F4-42F4F2F74E91}"/>
              </a:ext>
            </a:extLst>
          </p:cNvPr>
          <p:cNvSpPr/>
          <p:nvPr/>
        </p:nvSpPr>
        <p:spPr>
          <a:xfrm>
            <a:off x="2165652" y="3918171"/>
            <a:ext cx="1693301" cy="180000"/>
          </a:xfrm>
          <a:prstGeom prst="homePlat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1" name="Rectangle 15">
            <a:extLst>
              <a:ext uri="{FF2B5EF4-FFF2-40B4-BE49-F238E27FC236}">
                <a16:creationId xmlns:a16="http://schemas.microsoft.com/office/drawing/2014/main" id="{DA513778-D0FA-403F-860A-86CC2328DEF0}"/>
              </a:ext>
            </a:extLst>
          </p:cNvPr>
          <p:cNvSpPr/>
          <p:nvPr/>
        </p:nvSpPr>
        <p:spPr>
          <a:xfrm>
            <a:off x="7175419" y="87367"/>
            <a:ext cx="1730449" cy="1149234"/>
          </a:xfrm>
          <a:prstGeom prst="rect">
            <a:avLst/>
          </a:prstGeom>
          <a:solidFill>
            <a:srgbClr val="D6D6E8"/>
          </a:solidFill>
          <a:ln w="28575">
            <a:solidFill>
              <a:srgbClr val="002060"/>
            </a:solidFill>
          </a:ln>
        </p:spPr>
        <p:txBody>
          <a:bodyPr vertOverflow="overflow" horzOverflow="overflow" wrap="square" tIns="36000" bIns="36000" rtlCol="0" anchor="ctr">
            <a:noAutofit/>
          </a:bodyPr>
          <a:lstStyle/>
          <a:p>
            <a:pPr marL="171450" marR="0" lvl="0" indent="-171450" algn="l" defTabSz="914400" rtl="0" eaLnBrk="1" fontAlgn="base" latinLnBrk="0" hangingPunct="1">
              <a:lnSpc>
                <a:spcPct val="130000"/>
              </a:lnSpc>
              <a:spcBef>
                <a:spcPct val="0"/>
              </a:spcBef>
              <a:spcAft>
                <a:spcPct val="0"/>
              </a:spcAft>
              <a:buClrTx/>
              <a:buSzTx/>
              <a:buFont typeface="Wingdings" panose="05000000000000000000" pitchFamily="2" charset="2"/>
              <a:buChar char="ü"/>
              <a:tabLst/>
              <a:defRPr/>
            </a:pPr>
            <a:r>
              <a:rPr kumimoji="1" lang="ja-JP" altLang="en-US" sz="1050">
                <a:solidFill>
                  <a:srgbClr val="000000"/>
                </a:solidFill>
                <a:latin typeface="Meiryo UI" panose="020B0604030504040204" pitchFamily="50" charset="-128"/>
                <a:ea typeface="Meiryo UI" panose="020B0604030504040204" pitchFamily="50" charset="-128"/>
                <a:cs typeface="メイリオ"/>
              </a:rPr>
              <a:t>計画申請時にわかる範囲で記載してください（詳細なスケジュールは添付資料にてご提出ください）</a:t>
            </a:r>
            <a:endParaRPr kumimoji="1" lang="en-US" altLang="ja-JP" sz="1050">
              <a:solidFill>
                <a:srgbClr val="000000"/>
              </a:solidFill>
              <a:latin typeface="Meiryo UI" panose="020B0604030504040204" pitchFamily="50" charset="-128"/>
              <a:ea typeface="Meiryo UI" panose="020B0604030504040204" pitchFamily="50" charset="-128"/>
              <a:cs typeface="メイリオ"/>
            </a:endParaRPr>
          </a:p>
        </p:txBody>
      </p:sp>
      <p:sp>
        <p:nvSpPr>
          <p:cNvPr id="12" name="矢印: 五方向 11">
            <a:extLst>
              <a:ext uri="{FF2B5EF4-FFF2-40B4-BE49-F238E27FC236}">
                <a16:creationId xmlns:a16="http://schemas.microsoft.com/office/drawing/2014/main" id="{AD7AEF45-5818-4C14-A06B-DFFF441D95A4}"/>
              </a:ext>
            </a:extLst>
          </p:cNvPr>
          <p:cNvSpPr/>
          <p:nvPr/>
        </p:nvSpPr>
        <p:spPr>
          <a:xfrm>
            <a:off x="3858953" y="4310037"/>
            <a:ext cx="864937"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a:latin typeface="Meiryo UI" panose="020B0604030504040204" pitchFamily="50" charset="-128"/>
              <a:ea typeface="Meiryo UI" panose="020B0604030504040204" pitchFamily="50" charset="-128"/>
            </a:endParaRPr>
          </a:p>
        </p:txBody>
      </p:sp>
      <p:sp>
        <p:nvSpPr>
          <p:cNvPr id="13" name="矢印: 五方向 12">
            <a:extLst>
              <a:ext uri="{FF2B5EF4-FFF2-40B4-BE49-F238E27FC236}">
                <a16:creationId xmlns:a16="http://schemas.microsoft.com/office/drawing/2014/main" id="{23A8971E-DC5A-41FA-84F3-5BC0A14AEBA1}"/>
              </a:ext>
            </a:extLst>
          </p:cNvPr>
          <p:cNvSpPr/>
          <p:nvPr/>
        </p:nvSpPr>
        <p:spPr>
          <a:xfrm>
            <a:off x="4903576" y="3483199"/>
            <a:ext cx="960453" cy="180000"/>
          </a:xfrm>
          <a:prstGeom prst="homePlat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4" name="矢印: 五方向 13">
            <a:extLst>
              <a:ext uri="{FF2B5EF4-FFF2-40B4-BE49-F238E27FC236}">
                <a16:creationId xmlns:a16="http://schemas.microsoft.com/office/drawing/2014/main" id="{482FC0A7-E780-45C7-AD2A-63462BA55CD5}"/>
              </a:ext>
            </a:extLst>
          </p:cNvPr>
          <p:cNvSpPr/>
          <p:nvPr/>
        </p:nvSpPr>
        <p:spPr>
          <a:xfrm>
            <a:off x="5935895" y="3918171"/>
            <a:ext cx="1693301" cy="180000"/>
          </a:xfrm>
          <a:prstGeom prst="homePlat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5" name="矢印: 五方向 14">
            <a:extLst>
              <a:ext uri="{FF2B5EF4-FFF2-40B4-BE49-F238E27FC236}">
                <a16:creationId xmlns:a16="http://schemas.microsoft.com/office/drawing/2014/main" id="{B165031A-2830-403F-BF44-D07A2C929890}"/>
              </a:ext>
            </a:extLst>
          </p:cNvPr>
          <p:cNvSpPr/>
          <p:nvPr/>
        </p:nvSpPr>
        <p:spPr>
          <a:xfrm>
            <a:off x="7629196" y="4310037"/>
            <a:ext cx="864937"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47988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a:extLst>
              <a:ext uri="{FF2B5EF4-FFF2-40B4-BE49-F238E27FC236}">
                <a16:creationId xmlns:a16="http://schemas.microsoft.com/office/drawing/2014/main" id="{0ACE04DD-0C25-47DA-A748-075FB38DF238}"/>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4</a:t>
            </a:fld>
            <a:endParaRPr kumimoji="1" lang="ja-JP" altLang="en-US">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8D145EB4-A803-4354-A711-72D7F9921905}"/>
              </a:ext>
            </a:extLst>
          </p:cNvPr>
          <p:cNvGraphicFramePr>
            <a:graphicFrameLocks noGrp="1"/>
          </p:cNvGraphicFramePr>
          <p:nvPr>
            <p:extLst>
              <p:ext uri="{D42A27DB-BD31-4B8C-83A1-F6EECF244321}">
                <p14:modId xmlns:p14="http://schemas.microsoft.com/office/powerpoint/2010/main" val="1591191365"/>
              </p:ext>
            </p:extLst>
          </p:nvPr>
        </p:nvGraphicFramePr>
        <p:xfrm>
          <a:off x="333484" y="1180360"/>
          <a:ext cx="8474336" cy="3977290"/>
        </p:xfrm>
        <a:graphic>
          <a:graphicData uri="http://schemas.openxmlformats.org/drawingml/2006/table">
            <a:tbl>
              <a:tblPr>
                <a:tableStyleId>{5C22544A-7EE6-4342-B048-85BDC9FD1C3A}</a:tableStyleId>
              </a:tblPr>
              <a:tblGrid>
                <a:gridCol w="335072">
                  <a:extLst>
                    <a:ext uri="{9D8B030D-6E8A-4147-A177-3AD203B41FA5}">
                      <a16:colId xmlns:a16="http://schemas.microsoft.com/office/drawing/2014/main" val="3632154056"/>
                    </a:ext>
                  </a:extLst>
                </a:gridCol>
                <a:gridCol w="855444">
                  <a:extLst>
                    <a:ext uri="{9D8B030D-6E8A-4147-A177-3AD203B41FA5}">
                      <a16:colId xmlns:a16="http://schemas.microsoft.com/office/drawing/2014/main" val="3437276246"/>
                    </a:ext>
                  </a:extLst>
                </a:gridCol>
                <a:gridCol w="2305050">
                  <a:extLst>
                    <a:ext uri="{9D8B030D-6E8A-4147-A177-3AD203B41FA5}">
                      <a16:colId xmlns:a16="http://schemas.microsoft.com/office/drawing/2014/main" val="1588803434"/>
                    </a:ext>
                  </a:extLst>
                </a:gridCol>
                <a:gridCol w="752475">
                  <a:extLst>
                    <a:ext uri="{9D8B030D-6E8A-4147-A177-3AD203B41FA5}">
                      <a16:colId xmlns:a16="http://schemas.microsoft.com/office/drawing/2014/main" val="1640831227"/>
                    </a:ext>
                  </a:extLst>
                </a:gridCol>
                <a:gridCol w="2143125">
                  <a:extLst>
                    <a:ext uri="{9D8B030D-6E8A-4147-A177-3AD203B41FA5}">
                      <a16:colId xmlns:a16="http://schemas.microsoft.com/office/drawing/2014/main" val="3716139860"/>
                    </a:ext>
                  </a:extLst>
                </a:gridCol>
                <a:gridCol w="1041585">
                  <a:extLst>
                    <a:ext uri="{9D8B030D-6E8A-4147-A177-3AD203B41FA5}">
                      <a16:colId xmlns:a16="http://schemas.microsoft.com/office/drawing/2014/main" val="2508646294"/>
                    </a:ext>
                  </a:extLst>
                </a:gridCol>
                <a:gridCol w="1041585">
                  <a:extLst>
                    <a:ext uri="{9D8B030D-6E8A-4147-A177-3AD203B41FA5}">
                      <a16:colId xmlns:a16="http://schemas.microsoft.com/office/drawing/2014/main" val="1096437254"/>
                    </a:ext>
                  </a:extLst>
                </a:gridCol>
              </a:tblGrid>
              <a:tr h="348438">
                <a:tc>
                  <a:txBody>
                    <a:bodyPr/>
                    <a:lstStyle/>
                    <a:p>
                      <a:pPr algn="l" fontAlgn="ctr"/>
                      <a:r>
                        <a:rPr lang="ja-JP" altLang="en-US" sz="1100" b="1" u="none" strike="noStrike">
                          <a:effectLst/>
                          <a:latin typeface="Meiryo UI" panose="020B0604030504040204" pitchFamily="50" charset="-128"/>
                          <a:ea typeface="Meiryo UI" panose="020B0604030504040204" pitchFamily="50" charset="-128"/>
                        </a:rPr>
                        <a:t>　</a:t>
                      </a:r>
                      <a:r>
                        <a:rPr lang="en-US" altLang="ja-JP" sz="1100" b="1" u="none" strike="noStrike">
                          <a:effectLst/>
                          <a:latin typeface="Meiryo UI" panose="020B0604030504040204" pitchFamily="50" charset="-128"/>
                          <a:ea typeface="Meiryo UI" panose="020B0604030504040204" pitchFamily="50" charset="-128"/>
                        </a:rPr>
                        <a:t>#</a:t>
                      </a:r>
                      <a:endParaRPr lang="ja-JP"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工事区分</a:t>
                      </a:r>
                      <a:endParaRPr lang="en-US" altLang="ja-JP"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改修工事内容</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u="none" strike="noStrike">
                          <a:effectLst/>
                          <a:latin typeface="Meiryo UI" panose="020B0604030504040204" pitchFamily="50" charset="-128"/>
                          <a:ea typeface="Meiryo UI" panose="020B0604030504040204" pitchFamily="50" charset="-128"/>
                        </a:rPr>
                        <a:t>面積</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工事発注先</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税別事業費</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税別</a:t>
                      </a:r>
                      <a:r>
                        <a:rPr lang="zh-TW" altLang="en-US" sz="1100" b="1" i="0" u="none" strike="noStrike">
                          <a:solidFill>
                            <a:srgbClr val="000000"/>
                          </a:solidFill>
                          <a:effectLst/>
                          <a:latin typeface="Meiryo UI" panose="020B0604030504040204" pitchFamily="50" charset="-128"/>
                          <a:ea typeface="Meiryo UI" panose="020B0604030504040204" pitchFamily="50" charset="-128"/>
                        </a:rPr>
                        <a:t>補助金</a:t>
                      </a:r>
                      <a:endParaRPr lang="en-US" altLang="zh-TW" sz="1100" b="1"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zh-TW" altLang="en-US" sz="1100" b="1" i="0" u="none" strike="noStrike">
                          <a:solidFill>
                            <a:srgbClr val="000000"/>
                          </a:solidFill>
                          <a:effectLst/>
                          <a:latin typeface="Meiryo UI" panose="020B0604030504040204" pitchFamily="50" charset="-128"/>
                          <a:ea typeface="Meiryo UI" panose="020B0604030504040204" pitchFamily="50" charset="-128"/>
                        </a:rPr>
                        <a:t>申請額</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881900706"/>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本体工事</a:t>
                      </a:r>
                      <a:endParaRPr lang="en-US" altLang="ja-JP" sz="100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外観改修（全体）</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〇〇株式会社</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53344131"/>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2</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本体工事</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共用スペースの改修</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a:solidFill>
                            <a:srgbClr val="FF0000"/>
                          </a:solidFill>
                          <a:effectLst/>
                          <a:latin typeface="Meiryo UI" panose="020B0604030504040204" pitchFamily="50" charset="-128"/>
                          <a:ea typeface="Meiryo UI" panose="020B0604030504040204" pitchFamily="50" charset="-128"/>
                        </a:rPr>
                        <a:t>〇〇株式会社</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11435093"/>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3</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本体工事</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客室改修</a:t>
                      </a:r>
                      <a:endParaRPr lang="en-US" altLang="ja-JP"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a:solidFill>
                            <a:srgbClr val="FF0000"/>
                          </a:solidFill>
                          <a:effectLst/>
                          <a:latin typeface="Meiryo UI" panose="020B0604030504040204" pitchFamily="50" charset="-128"/>
                          <a:ea typeface="Meiryo UI" panose="020B0604030504040204" pitchFamily="50" charset="-128"/>
                        </a:rPr>
                        <a:t>〇〇株式会社</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86074722"/>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4</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本体工事</a:t>
                      </a:r>
                      <a:endParaRPr lang="en-US" altLang="ja-JP"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駐車場改修</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a:solidFill>
                            <a:srgbClr val="FF0000"/>
                          </a:solidFill>
                          <a:effectLst/>
                          <a:latin typeface="Meiryo UI" panose="020B0604030504040204" pitchFamily="50" charset="-128"/>
                          <a:ea typeface="Meiryo UI" panose="020B0604030504040204" pitchFamily="50" charset="-128"/>
                        </a:rPr>
                        <a:t>〇〇株式会社</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105737"/>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5</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附帯工事</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ドッグランの改修</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a:solidFill>
                            <a:srgbClr val="FF0000"/>
                          </a:solidFill>
                          <a:effectLst/>
                          <a:latin typeface="Meiryo UI" panose="020B0604030504040204" pitchFamily="50" charset="-128"/>
                          <a:ea typeface="Meiryo UI" panose="020B0604030504040204" pitchFamily="50" charset="-128"/>
                        </a:rPr>
                        <a:t>〇〇株式会社</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17453373"/>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6</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b="0" i="0" u="none" strike="noStrike">
                          <a:solidFill>
                            <a:schemeClr val="tx1"/>
                          </a:solidFill>
                          <a:effectLst/>
                          <a:latin typeface="Meiryo UI" panose="020B0604030504040204" pitchFamily="50" charset="-128"/>
                          <a:ea typeface="Meiryo UI" panose="020B0604030504040204" pitchFamily="50" charset="-128"/>
                        </a:rPr>
                        <a:t>・・・</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4886911"/>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7</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58284372"/>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8</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en-US" altLang="ja-JP"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57179745"/>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9</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13713295"/>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10</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32135893"/>
                  </a:ext>
                </a:extLst>
              </a:tr>
              <a:tr h="274744">
                <a:tc gridSpan="5">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本体工事合計（税別）</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　〇〇千円</a:t>
                      </a:r>
                      <a:endParaRPr lang="en-US" altLang="ja-JP" sz="1000" b="0" i="0" u="none" strike="noStrike">
                        <a:solidFill>
                          <a:srgbClr val="FF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9266669"/>
                  </a:ext>
                </a:extLst>
              </a:tr>
              <a:tr h="274744">
                <a:tc gridSpan="5">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附帯工事合計（税別）</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　〇〇千円</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0548252"/>
                  </a:ext>
                </a:extLst>
              </a:tr>
              <a:tr h="274744">
                <a:tc gridSpan="5">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総額（税別）</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　〇〇千円</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1172245"/>
                  </a:ext>
                </a:extLst>
              </a:tr>
            </a:tbl>
          </a:graphicData>
        </a:graphic>
      </p:graphicFrame>
      <p:graphicFrame>
        <p:nvGraphicFramePr>
          <p:cNvPr id="9" name="表 9">
            <a:extLst>
              <a:ext uri="{FF2B5EF4-FFF2-40B4-BE49-F238E27FC236}">
                <a16:creationId xmlns:a16="http://schemas.microsoft.com/office/drawing/2014/main" id="{662312AE-A83A-4399-9138-B5D99BB316D1}"/>
              </a:ext>
            </a:extLst>
          </p:cNvPr>
          <p:cNvGraphicFramePr>
            <a:graphicFrameLocks noGrp="1"/>
          </p:cNvGraphicFramePr>
          <p:nvPr>
            <p:extLst>
              <p:ext uri="{D42A27DB-BD31-4B8C-83A1-F6EECF244321}">
                <p14:modId xmlns:p14="http://schemas.microsoft.com/office/powerpoint/2010/main" val="3802558586"/>
              </p:ext>
            </p:extLst>
          </p:nvPr>
        </p:nvGraphicFramePr>
        <p:xfrm>
          <a:off x="333484" y="5807193"/>
          <a:ext cx="8474335" cy="741680"/>
        </p:xfrm>
        <a:graphic>
          <a:graphicData uri="http://schemas.openxmlformats.org/drawingml/2006/table">
            <a:tbl>
              <a:tblPr firstRow="1" bandRow="1">
                <a:tableStyleId>{2D5ABB26-0587-4C30-8999-92F81FD0307C}</a:tableStyleId>
              </a:tblPr>
              <a:tblGrid>
                <a:gridCol w="669080">
                  <a:extLst>
                    <a:ext uri="{9D8B030D-6E8A-4147-A177-3AD203B41FA5}">
                      <a16:colId xmlns:a16="http://schemas.microsoft.com/office/drawing/2014/main" val="4059974122"/>
                    </a:ext>
                  </a:extLst>
                </a:gridCol>
                <a:gridCol w="7805255">
                  <a:extLst>
                    <a:ext uri="{9D8B030D-6E8A-4147-A177-3AD203B41FA5}">
                      <a16:colId xmlns:a16="http://schemas.microsoft.com/office/drawing/2014/main" val="3557855340"/>
                    </a:ext>
                  </a:extLst>
                </a:gridCol>
              </a:tblGrid>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1</a:t>
                      </a:r>
                      <a:r>
                        <a:rPr kumimoji="1" lang="ja-JP" altLang="en-US" sz="1100" b="1">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kumimoji="1" lang="ja-JP" altLang="en-US" sz="1100">
                          <a:solidFill>
                            <a:srgbClr val="FF0000"/>
                          </a:solidFill>
                          <a:latin typeface="Meiryo UI" panose="020B0604030504040204" pitchFamily="50" charset="-128"/>
                          <a:ea typeface="Meiryo UI" panose="020B0604030504040204" pitchFamily="50" charset="-128"/>
                        </a:rPr>
                        <a:t>外観改修、客室改修、ドッグランの改修を実施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138266"/>
                  </a:ext>
                </a:extLst>
              </a:tr>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2</a:t>
                      </a:r>
                      <a:r>
                        <a:rPr kumimoji="1" lang="ja-JP" altLang="en-US" sz="1100" b="1">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kumimoji="1" lang="ja-JP" altLang="en-US" sz="1100">
                          <a:solidFill>
                            <a:srgbClr val="FF0000"/>
                          </a:solidFill>
                          <a:latin typeface="Meiryo UI" panose="020B0604030504040204" pitchFamily="50" charset="-128"/>
                          <a:ea typeface="Meiryo UI" panose="020B0604030504040204" pitchFamily="50" charset="-128"/>
                        </a:rPr>
                        <a:t>共用スペースの改修と駐車場の改修を実施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9764042"/>
                  </a:ext>
                </a:extLst>
              </a:tr>
            </a:tbl>
          </a:graphicData>
        </a:graphic>
      </p:graphicFrame>
      <p:sp>
        <p:nvSpPr>
          <p:cNvPr id="10" name="テキスト ボックス 9">
            <a:extLst>
              <a:ext uri="{FF2B5EF4-FFF2-40B4-BE49-F238E27FC236}">
                <a16:creationId xmlns:a16="http://schemas.microsoft.com/office/drawing/2014/main" id="{7689B47D-6503-4526-9B9A-766484685E15}"/>
              </a:ext>
            </a:extLst>
          </p:cNvPr>
          <p:cNvSpPr txBox="1"/>
          <p:nvPr/>
        </p:nvSpPr>
        <p:spPr>
          <a:xfrm>
            <a:off x="333484" y="5350692"/>
            <a:ext cx="8474335" cy="430887"/>
          </a:xfrm>
          <a:prstGeom prst="rect">
            <a:avLst/>
          </a:prstGeom>
          <a:noFill/>
        </p:spPr>
        <p:txBody>
          <a:bodyPr wrap="square">
            <a:spAutoFit/>
          </a:bodyPr>
          <a:lstStyle/>
          <a:p>
            <a:r>
              <a:rPr lang="ja-JP" altLang="en-US" sz="1100" b="1">
                <a:latin typeface="Meiryo UI" panose="020B0604030504040204" pitchFamily="50" charset="-128"/>
                <a:ea typeface="Meiryo UI" panose="020B0604030504040204" pitchFamily="50" charset="-128"/>
              </a:rPr>
              <a:t>複数年度にわたる事業を計画しており、工事が第</a:t>
            </a:r>
            <a:r>
              <a:rPr lang="en-US" altLang="ja-JP" sz="1100" b="1">
                <a:latin typeface="Meiryo UI" panose="020B0604030504040204" pitchFamily="50" charset="-128"/>
                <a:ea typeface="Meiryo UI" panose="020B0604030504040204" pitchFamily="50" charset="-128"/>
              </a:rPr>
              <a:t>1</a:t>
            </a:r>
            <a:r>
              <a:rPr lang="ja-JP" altLang="en-US" sz="1100" b="1">
                <a:latin typeface="Meiryo UI" panose="020B0604030504040204" pitchFamily="50" charset="-128"/>
                <a:ea typeface="Meiryo UI" panose="020B0604030504040204" pitchFamily="50" charset="-128"/>
              </a:rPr>
              <a:t>期・第</a:t>
            </a:r>
            <a:r>
              <a:rPr lang="en-US" altLang="ja-JP" sz="1100" b="1">
                <a:latin typeface="Meiryo UI" panose="020B0604030504040204" pitchFamily="50" charset="-128"/>
                <a:ea typeface="Meiryo UI" panose="020B0604030504040204" pitchFamily="50" charset="-128"/>
              </a:rPr>
              <a:t>2</a:t>
            </a:r>
            <a:r>
              <a:rPr lang="ja-JP" altLang="en-US" sz="1100" b="1">
                <a:latin typeface="Meiryo UI" panose="020B0604030504040204" pitchFamily="50" charset="-128"/>
                <a:ea typeface="Meiryo UI" panose="020B0604030504040204" pitchFamily="50" charset="-128"/>
              </a:rPr>
              <a:t>期にまたがる場合はそれぞれの期間で実施する事業の概要を記載してください。</a:t>
            </a:r>
            <a:endParaRPr lang="en-US" altLang="ja-JP" sz="1100" b="1">
              <a:latin typeface="Meiryo UI" panose="020B0604030504040204" pitchFamily="50" charset="-128"/>
              <a:ea typeface="Meiryo UI" panose="020B0604030504040204" pitchFamily="50" charset="-128"/>
            </a:endParaRPr>
          </a:p>
          <a:p>
            <a:r>
              <a:rPr lang="en-US" altLang="ja-JP" sz="1100" b="1">
                <a:latin typeface="Meiryo UI" panose="020B0604030504040204" pitchFamily="50" charset="-128"/>
                <a:ea typeface="Meiryo UI" panose="020B0604030504040204" pitchFamily="50" charset="-128"/>
              </a:rPr>
              <a:t>※</a:t>
            </a:r>
            <a:r>
              <a:rPr lang="ja-JP" altLang="en-US" sz="1100" b="1">
                <a:latin typeface="Meiryo UI" panose="020B0604030504040204" pitchFamily="50" charset="-128"/>
                <a:ea typeface="Meiryo UI" panose="020B0604030504040204" pitchFamily="50" charset="-128"/>
              </a:rPr>
              <a:t>対象者のみ記入</a:t>
            </a:r>
          </a:p>
        </p:txBody>
      </p:sp>
      <p:sp>
        <p:nvSpPr>
          <p:cNvPr id="8" name="テキスト ボックス 7">
            <a:extLst>
              <a:ext uri="{FF2B5EF4-FFF2-40B4-BE49-F238E27FC236}">
                <a16:creationId xmlns:a16="http://schemas.microsoft.com/office/drawing/2014/main" id="{D7CC2110-8F19-4B9B-A8BD-80B7DA97EDF6}"/>
              </a:ext>
            </a:extLst>
          </p:cNvPr>
          <p:cNvSpPr txBox="1"/>
          <p:nvPr/>
        </p:nvSpPr>
        <p:spPr>
          <a:xfrm>
            <a:off x="334831" y="830991"/>
            <a:ext cx="8474335" cy="261610"/>
          </a:xfrm>
          <a:prstGeom prst="rect">
            <a:avLst/>
          </a:prstGeom>
          <a:noFill/>
        </p:spPr>
        <p:txBody>
          <a:bodyPr wrap="square">
            <a:spAutoFit/>
          </a:bodyPr>
          <a:lstStyle/>
          <a:p>
            <a:r>
              <a:rPr lang="ja-JP" altLang="en-US" sz="1100" b="1">
                <a:latin typeface="Meiryo UI" panose="020B0604030504040204" pitchFamily="50" charset="-128"/>
                <a:ea typeface="Meiryo UI" panose="020B0604030504040204" pitchFamily="50" charset="-128"/>
              </a:rPr>
              <a:t>実施する全ての改修事業（主要な改修工事についても含める）について記載してください。必要に応じて列を追加してください。</a:t>
            </a:r>
          </a:p>
        </p:txBody>
      </p:sp>
    </p:spTree>
    <p:extLst>
      <p:ext uri="{BB962C8B-B14F-4D97-AF65-F5344CB8AC3E}">
        <p14:creationId xmlns:p14="http://schemas.microsoft.com/office/powerpoint/2010/main" val="2093475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28ACDCB1-372A-4B6A-89A5-FF6DF0577F12}"/>
              </a:ext>
            </a:extLst>
          </p:cNvPr>
          <p:cNvGraphicFramePr>
            <a:graphicFrameLocks noGrp="1"/>
          </p:cNvGraphicFramePr>
          <p:nvPr>
            <p:extLst>
              <p:ext uri="{D42A27DB-BD31-4B8C-83A1-F6EECF244321}">
                <p14:modId xmlns:p14="http://schemas.microsoft.com/office/powerpoint/2010/main" val="1040310955"/>
              </p:ext>
            </p:extLst>
          </p:nvPr>
        </p:nvGraphicFramePr>
        <p:xfrm>
          <a:off x="297454" y="1129724"/>
          <a:ext cx="8546400" cy="5453955"/>
        </p:xfrm>
        <a:graphic>
          <a:graphicData uri="http://schemas.openxmlformats.org/drawingml/2006/table">
            <a:tbl>
              <a:tblPr>
                <a:tableStyleId>{5C22544A-7EE6-4342-B048-85BDC9FD1C3A}</a:tableStyleId>
              </a:tblPr>
              <a:tblGrid>
                <a:gridCol w="4269543">
                  <a:extLst>
                    <a:ext uri="{9D8B030D-6E8A-4147-A177-3AD203B41FA5}">
                      <a16:colId xmlns:a16="http://schemas.microsoft.com/office/drawing/2014/main" val="912861275"/>
                    </a:ext>
                  </a:extLst>
                </a:gridCol>
                <a:gridCol w="4276857">
                  <a:extLst>
                    <a:ext uri="{9D8B030D-6E8A-4147-A177-3AD203B41FA5}">
                      <a16:colId xmlns:a16="http://schemas.microsoft.com/office/drawing/2014/main" val="1340851421"/>
                    </a:ext>
                  </a:extLst>
                </a:gridCol>
              </a:tblGrid>
              <a:tr h="208802">
                <a:tc>
                  <a:txBody>
                    <a:bodyPr/>
                    <a:lstStyle/>
                    <a:p>
                      <a:pPr algn="ctr" fontAlgn="ctr"/>
                      <a:r>
                        <a:rPr lang="ja-JP" altLang="en-US" sz="1200" b="1" i="0" u="none" strike="noStrike">
                          <a:solidFill>
                            <a:schemeClr val="tx1"/>
                          </a:solidFill>
                          <a:effectLst/>
                          <a:latin typeface="Meiryo UI" panose="020B0604030504040204" pitchFamily="50" charset="-128"/>
                          <a:ea typeface="Meiryo UI" panose="020B0604030504040204" pitchFamily="50" charset="-128"/>
                        </a:rPr>
                        <a:t>改修工事内容①</a:t>
                      </a:r>
                      <a:r>
                        <a:rPr lang="ja-JP" altLang="en-US" sz="1200" b="1" i="0" u="none" strike="noStrike">
                          <a:solidFill>
                            <a:srgbClr val="FF0000"/>
                          </a:solidFill>
                          <a:effectLst/>
                          <a:latin typeface="Meiryo UI" panose="020B0604030504040204" pitchFamily="50" charset="-128"/>
                          <a:ea typeface="Meiryo UI" panose="020B0604030504040204" pitchFamily="50" charset="-128"/>
                        </a:rPr>
                        <a:t>外観改修（全体）</a:t>
                      </a:r>
                      <a:endParaRPr lang="en-US" altLang="ja-JP" sz="1200" b="1" i="0" u="none" strike="noStrike">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2"/>
                    </a:solidFill>
                  </a:tcPr>
                </a:tc>
                <a:tc>
                  <a:txBody>
                    <a:bodyPr/>
                    <a:lstStyle/>
                    <a:p>
                      <a:pPr algn="ctr" fontAlgn="ctr"/>
                      <a:r>
                        <a:rPr lang="ja-JP" altLang="en-US" sz="1200" b="1" i="0" u="none" strike="noStrike">
                          <a:solidFill>
                            <a:schemeClr val="tx1"/>
                          </a:solidFill>
                          <a:effectLst/>
                          <a:latin typeface="Meiryo UI" panose="020B0604030504040204" pitchFamily="50" charset="-128"/>
                          <a:ea typeface="Meiryo UI" panose="020B0604030504040204" pitchFamily="50" charset="-128"/>
                        </a:rPr>
                        <a:t>改修工事内容②</a:t>
                      </a:r>
                      <a:r>
                        <a:rPr lang="ja-JP" altLang="en-US" sz="1200" b="1" i="0" u="none" strike="noStrike">
                          <a:solidFill>
                            <a:srgbClr val="FF0000"/>
                          </a:solidFill>
                          <a:effectLst/>
                          <a:latin typeface="Meiryo UI" panose="020B0604030504040204" pitchFamily="50" charset="-128"/>
                          <a:ea typeface="Meiryo UI" panose="020B0604030504040204" pitchFamily="50" charset="-128"/>
                        </a:rPr>
                        <a:t>共用スペースの改修</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2"/>
                    </a:solidFill>
                  </a:tcPr>
                </a:tc>
                <a:extLst>
                  <a:ext uri="{0D108BD9-81ED-4DB2-BD59-A6C34878D82A}">
                    <a16:rowId xmlns:a16="http://schemas.microsoft.com/office/drawing/2014/main" val="1044997976"/>
                  </a:ext>
                </a:extLst>
              </a:tr>
              <a:tr h="5245153">
                <a:tc>
                  <a:txBody>
                    <a:bodyPr/>
                    <a:lstStyle/>
                    <a:p>
                      <a:pPr algn="ctr" fontAlgn="ct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7101179"/>
                  </a:ext>
                </a:extLst>
              </a:tr>
            </a:tbl>
          </a:graphicData>
        </a:graphic>
      </p:graphicFrame>
      <p:sp>
        <p:nvSpPr>
          <p:cNvPr id="3" name="スライド番号プレースホルダー 3">
            <a:extLst>
              <a:ext uri="{FF2B5EF4-FFF2-40B4-BE49-F238E27FC236}">
                <a16:creationId xmlns:a16="http://schemas.microsoft.com/office/drawing/2014/main" id="{7DABFA1A-CFD3-4336-B725-4782AFDF0E71}"/>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5</a:t>
            </a:fld>
            <a:endParaRPr kumimoji="1" lang="ja-JP" altLang="en-US">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6A7871CE-644F-4845-8081-E70D702745C5}"/>
              </a:ext>
            </a:extLst>
          </p:cNvPr>
          <p:cNvSpPr/>
          <p:nvPr/>
        </p:nvSpPr>
        <p:spPr>
          <a:xfrm>
            <a:off x="4684956" y="1352996"/>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改修工事前</a:t>
            </a:r>
          </a:p>
        </p:txBody>
      </p:sp>
      <p:sp>
        <p:nvSpPr>
          <p:cNvPr id="5" name="正方形/長方形 4">
            <a:extLst>
              <a:ext uri="{FF2B5EF4-FFF2-40B4-BE49-F238E27FC236}">
                <a16:creationId xmlns:a16="http://schemas.microsoft.com/office/drawing/2014/main" id="{AF1FA777-7EF3-4ECE-A90E-2BAE31748387}"/>
              </a:ext>
            </a:extLst>
          </p:cNvPr>
          <p:cNvSpPr/>
          <p:nvPr/>
        </p:nvSpPr>
        <p:spPr>
          <a:xfrm>
            <a:off x="4684956" y="392488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改修工事後</a:t>
            </a:r>
          </a:p>
        </p:txBody>
      </p:sp>
      <p:sp>
        <p:nvSpPr>
          <p:cNvPr id="6" name="正方形/長方形 5">
            <a:extLst>
              <a:ext uri="{FF2B5EF4-FFF2-40B4-BE49-F238E27FC236}">
                <a16:creationId xmlns:a16="http://schemas.microsoft.com/office/drawing/2014/main" id="{4AA3932D-FAE5-4347-9F2B-3FEBC60BCBBC}"/>
              </a:ext>
            </a:extLst>
          </p:cNvPr>
          <p:cNvSpPr/>
          <p:nvPr/>
        </p:nvSpPr>
        <p:spPr>
          <a:xfrm>
            <a:off x="4762395" y="1644130"/>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改修対象の現状の写真</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206C78F4-C6C9-41FE-A925-91E10964D876}"/>
              </a:ext>
            </a:extLst>
          </p:cNvPr>
          <p:cNvSpPr/>
          <p:nvPr/>
        </p:nvSpPr>
        <p:spPr>
          <a:xfrm>
            <a:off x="4762395" y="4278205"/>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8" name="二等辺三角形 7">
            <a:extLst>
              <a:ext uri="{FF2B5EF4-FFF2-40B4-BE49-F238E27FC236}">
                <a16:creationId xmlns:a16="http://schemas.microsoft.com/office/drawing/2014/main" id="{70B7DEEF-80E0-4F58-BE31-7AF791033D39}"/>
              </a:ext>
            </a:extLst>
          </p:cNvPr>
          <p:cNvSpPr/>
          <p:nvPr/>
        </p:nvSpPr>
        <p:spPr>
          <a:xfrm flipV="1">
            <a:off x="5582758" y="3841777"/>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2B6FF458-97F3-4F09-8547-76BDF5415E2C}"/>
              </a:ext>
            </a:extLst>
          </p:cNvPr>
          <p:cNvSpPr/>
          <p:nvPr/>
        </p:nvSpPr>
        <p:spPr>
          <a:xfrm>
            <a:off x="406656" y="1352996"/>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改修工事前</a:t>
            </a:r>
          </a:p>
        </p:txBody>
      </p:sp>
      <p:sp>
        <p:nvSpPr>
          <p:cNvPr id="20" name="正方形/長方形 19">
            <a:extLst>
              <a:ext uri="{FF2B5EF4-FFF2-40B4-BE49-F238E27FC236}">
                <a16:creationId xmlns:a16="http://schemas.microsoft.com/office/drawing/2014/main" id="{47DC1CAD-E04B-4F42-A57A-1536417B9437}"/>
              </a:ext>
            </a:extLst>
          </p:cNvPr>
          <p:cNvSpPr/>
          <p:nvPr/>
        </p:nvSpPr>
        <p:spPr>
          <a:xfrm>
            <a:off x="406656" y="392488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改修工事後</a:t>
            </a:r>
          </a:p>
        </p:txBody>
      </p:sp>
      <p:sp>
        <p:nvSpPr>
          <p:cNvPr id="21" name="正方形/長方形 20">
            <a:extLst>
              <a:ext uri="{FF2B5EF4-FFF2-40B4-BE49-F238E27FC236}">
                <a16:creationId xmlns:a16="http://schemas.microsoft.com/office/drawing/2014/main" id="{0762B2C2-0ED9-486E-9B30-4BF225937780}"/>
              </a:ext>
            </a:extLst>
          </p:cNvPr>
          <p:cNvSpPr/>
          <p:nvPr/>
        </p:nvSpPr>
        <p:spPr>
          <a:xfrm>
            <a:off x="484095" y="1644130"/>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改修対象の現状の写真</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C57BD397-7776-40B3-8136-4308CAEBE97B}"/>
              </a:ext>
            </a:extLst>
          </p:cNvPr>
          <p:cNvSpPr/>
          <p:nvPr/>
        </p:nvSpPr>
        <p:spPr>
          <a:xfrm>
            <a:off x="484095" y="4278205"/>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3" name="二等辺三角形 22">
            <a:extLst>
              <a:ext uri="{FF2B5EF4-FFF2-40B4-BE49-F238E27FC236}">
                <a16:creationId xmlns:a16="http://schemas.microsoft.com/office/drawing/2014/main" id="{F406456C-0493-4F4E-A08E-9FF53492FB37}"/>
              </a:ext>
            </a:extLst>
          </p:cNvPr>
          <p:cNvSpPr/>
          <p:nvPr/>
        </p:nvSpPr>
        <p:spPr>
          <a:xfrm flipV="1">
            <a:off x="1304458" y="3841777"/>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634AB742-F5BB-4DD0-BD35-C61636B1D3AA}"/>
              </a:ext>
            </a:extLst>
          </p:cNvPr>
          <p:cNvSpPr txBox="1"/>
          <p:nvPr/>
        </p:nvSpPr>
        <p:spPr>
          <a:xfrm>
            <a:off x="407376" y="860817"/>
            <a:ext cx="8474335" cy="261610"/>
          </a:xfrm>
          <a:prstGeom prst="rect">
            <a:avLst/>
          </a:prstGeom>
          <a:noFill/>
        </p:spPr>
        <p:txBody>
          <a:bodyPr wrap="square">
            <a:spAutoFit/>
          </a:bodyPr>
          <a:lstStyle/>
          <a:p>
            <a:r>
              <a:rPr lang="ja-JP" altLang="en-US" sz="1100" b="1">
                <a:latin typeface="Meiryo UI" panose="020B0604030504040204" pitchFamily="50" charset="-128"/>
                <a:ea typeface="Meiryo UI" panose="020B0604030504040204" pitchFamily="50" charset="-128"/>
              </a:rPr>
              <a:t>「事業一覧」の番号・改修工事内容と一致するように改修事業について記載してください。必要に応じてこちらのスライドを追加してください。</a:t>
            </a:r>
          </a:p>
        </p:txBody>
      </p:sp>
      <p:pic>
        <p:nvPicPr>
          <p:cNvPr id="15" name="Picture 2" descr="古いホテル　外壁 に対する画像結果">
            <a:extLst>
              <a:ext uri="{FF2B5EF4-FFF2-40B4-BE49-F238E27FC236}">
                <a16:creationId xmlns:a16="http://schemas.microsoft.com/office/drawing/2014/main" id="{3D144D18-297A-4A42-AE77-11919B7395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0990" y="1653399"/>
            <a:ext cx="2954049" cy="210604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古いホテル　外壁 に対する画像結果">
            <a:extLst>
              <a:ext uri="{FF2B5EF4-FFF2-40B4-BE49-F238E27FC236}">
                <a16:creationId xmlns:a16="http://schemas.microsoft.com/office/drawing/2014/main" id="{1FE53E37-E99E-42CC-9703-F6A9C61F45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0990" y="4294643"/>
            <a:ext cx="2954049" cy="2127304"/>
          </a:xfrm>
          <a:prstGeom prst="rect">
            <a:avLst/>
          </a:prstGeom>
          <a:noFill/>
          <a:extLst>
            <a:ext uri="{909E8E84-426E-40DD-AFC4-6F175D3DCCD1}">
              <a14:hiddenFill xmlns:a14="http://schemas.microsoft.com/office/drawing/2010/main">
                <a:solidFill>
                  <a:srgbClr val="FFFFFF"/>
                </a:solidFill>
              </a14:hiddenFill>
            </a:ext>
          </a:extLst>
        </p:spPr>
      </p:pic>
      <p:sp>
        <p:nvSpPr>
          <p:cNvPr id="18" name="吹き出し: 四角形 17">
            <a:extLst>
              <a:ext uri="{FF2B5EF4-FFF2-40B4-BE49-F238E27FC236}">
                <a16:creationId xmlns:a16="http://schemas.microsoft.com/office/drawing/2014/main" id="{5DD342CD-F1C0-4226-BFB9-F5DD910C1B4B}"/>
              </a:ext>
            </a:extLst>
          </p:cNvPr>
          <p:cNvSpPr/>
          <p:nvPr/>
        </p:nvSpPr>
        <p:spPr>
          <a:xfrm>
            <a:off x="2688264" y="1588385"/>
            <a:ext cx="1631060" cy="472683"/>
          </a:xfrm>
          <a:prstGeom prst="wedgeRectCallout">
            <a:avLst>
              <a:gd name="adj1" fmla="val -119362"/>
              <a:gd name="adj2" fmla="val -45216"/>
            </a:avLst>
          </a:prstGeom>
          <a:solidFill>
            <a:srgbClr val="D6D6E8"/>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a:solidFill>
                  <a:schemeClr val="tx1"/>
                </a:solidFill>
                <a:latin typeface="Meiryo UI" panose="020B0604030504040204" pitchFamily="50" charset="-128"/>
                <a:ea typeface="Meiryo UI" panose="020B0604030504040204" pitchFamily="50" charset="-128"/>
              </a:rPr>
              <a:t>改修が妥当であることを示せるような写真　等</a:t>
            </a:r>
          </a:p>
        </p:txBody>
      </p:sp>
      <p:pic>
        <p:nvPicPr>
          <p:cNvPr id="24" name="Picture 6" descr="古い旅館　ロビー に対する画像結果">
            <a:extLst>
              <a:ext uri="{FF2B5EF4-FFF2-40B4-BE49-F238E27FC236}">
                <a16:creationId xmlns:a16="http://schemas.microsoft.com/office/drawing/2014/main" id="{D0280941-2123-4E9D-943C-6187E2D60F4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16142" y="1678075"/>
            <a:ext cx="2929084" cy="2093358"/>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8" descr="リゾートホテル　ロビー に対する画像結果">
            <a:extLst>
              <a:ext uri="{FF2B5EF4-FFF2-40B4-BE49-F238E27FC236}">
                <a16:creationId xmlns:a16="http://schemas.microsoft.com/office/drawing/2014/main" id="{4DCAE4CD-0A97-4336-8CC2-AC3CFD3F587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16143" y="4294643"/>
            <a:ext cx="2929083" cy="2103568"/>
          </a:xfrm>
          <a:prstGeom prst="rect">
            <a:avLst/>
          </a:prstGeom>
          <a:noFill/>
          <a:extLst>
            <a:ext uri="{909E8E84-426E-40DD-AFC4-6F175D3DCCD1}">
              <a14:hiddenFill xmlns:a14="http://schemas.microsoft.com/office/drawing/2010/main">
                <a:solidFill>
                  <a:srgbClr val="FFFFFF"/>
                </a:solidFill>
              </a14:hiddenFill>
            </a:ext>
          </a:extLst>
        </p:spPr>
      </p:pic>
      <p:sp>
        <p:nvSpPr>
          <p:cNvPr id="26" name="吹き出し: 四角形 25">
            <a:extLst>
              <a:ext uri="{FF2B5EF4-FFF2-40B4-BE49-F238E27FC236}">
                <a16:creationId xmlns:a16="http://schemas.microsoft.com/office/drawing/2014/main" id="{B42E6B74-C519-4CDD-A330-B5F11C488D52}"/>
              </a:ext>
            </a:extLst>
          </p:cNvPr>
          <p:cNvSpPr/>
          <p:nvPr/>
        </p:nvSpPr>
        <p:spPr>
          <a:xfrm>
            <a:off x="2778257" y="4071502"/>
            <a:ext cx="1631060" cy="472683"/>
          </a:xfrm>
          <a:prstGeom prst="wedgeRectCallout">
            <a:avLst>
              <a:gd name="adj1" fmla="val -119362"/>
              <a:gd name="adj2" fmla="val -45216"/>
            </a:avLst>
          </a:prstGeom>
          <a:solidFill>
            <a:srgbClr val="D6D6E8"/>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a:solidFill>
                  <a:schemeClr val="tx1"/>
                </a:solidFill>
                <a:latin typeface="Meiryo UI" panose="020B0604030504040204" pitchFamily="50" charset="-128"/>
                <a:ea typeface="Meiryo UI" panose="020B0604030504040204" pitchFamily="50" charset="-128"/>
              </a:rPr>
              <a:t>改修後イメージ・改修内容が分かりやすい写真　等</a:t>
            </a:r>
            <a:endParaRPr kumimoji="1" lang="en-US" altLang="ja-JP" sz="900">
              <a:solidFill>
                <a:schemeClr val="tx1"/>
              </a:solidFill>
              <a:latin typeface="Meiryo UI" panose="020B0604030504040204" pitchFamily="50" charset="-128"/>
              <a:ea typeface="Meiryo UI" panose="020B0604030504040204" pitchFamily="50" charset="-128"/>
            </a:endParaRPr>
          </a:p>
          <a:p>
            <a:pPr algn="ctr"/>
            <a:r>
              <a:rPr kumimoji="1" lang="ja-JP" altLang="en-US" sz="900">
                <a:solidFill>
                  <a:schemeClr val="tx1"/>
                </a:solidFill>
                <a:latin typeface="Meiryo UI" panose="020B0604030504040204" pitchFamily="50" charset="-128"/>
                <a:ea typeface="Meiryo UI" panose="020B0604030504040204" pitchFamily="50" charset="-128"/>
              </a:rPr>
              <a:t>（他施設でも可）</a:t>
            </a:r>
          </a:p>
        </p:txBody>
      </p:sp>
    </p:spTree>
    <p:extLst>
      <p:ext uri="{BB962C8B-B14F-4D97-AF65-F5344CB8AC3E}">
        <p14:creationId xmlns:p14="http://schemas.microsoft.com/office/powerpoint/2010/main" val="57564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4">
            <a:extLst>
              <a:ext uri="{FF2B5EF4-FFF2-40B4-BE49-F238E27FC236}">
                <a16:creationId xmlns:a16="http://schemas.microsoft.com/office/drawing/2014/main" id="{81E39878-DC2C-403C-AD84-3949403F1D46}"/>
              </a:ext>
            </a:extLst>
          </p:cNvPr>
          <p:cNvGraphicFramePr>
            <a:graphicFrameLocks noGrp="1"/>
          </p:cNvGraphicFramePr>
          <p:nvPr>
            <p:extLst>
              <p:ext uri="{D42A27DB-BD31-4B8C-83A1-F6EECF244321}">
                <p14:modId xmlns:p14="http://schemas.microsoft.com/office/powerpoint/2010/main" val="887759559"/>
              </p:ext>
            </p:extLst>
          </p:nvPr>
        </p:nvGraphicFramePr>
        <p:xfrm>
          <a:off x="257175" y="1376218"/>
          <a:ext cx="8648692" cy="5234830"/>
        </p:xfrm>
        <a:graphic>
          <a:graphicData uri="http://schemas.openxmlformats.org/drawingml/2006/table">
            <a:tbl>
              <a:tblPr firstRow="1" bandRow="1">
                <a:tableStyleId>{C083E6E3-FA7D-4D7B-A595-EF9225AFEA82}</a:tableStyleId>
              </a:tblPr>
              <a:tblGrid>
                <a:gridCol w="217742">
                  <a:extLst>
                    <a:ext uri="{9D8B030D-6E8A-4147-A177-3AD203B41FA5}">
                      <a16:colId xmlns:a16="http://schemas.microsoft.com/office/drawing/2014/main" val="2410514859"/>
                    </a:ext>
                  </a:extLst>
                </a:gridCol>
                <a:gridCol w="337238">
                  <a:extLst>
                    <a:ext uri="{9D8B030D-6E8A-4147-A177-3AD203B41FA5}">
                      <a16:colId xmlns:a16="http://schemas.microsoft.com/office/drawing/2014/main" val="1604511688"/>
                    </a:ext>
                  </a:extLst>
                </a:gridCol>
                <a:gridCol w="337238">
                  <a:extLst>
                    <a:ext uri="{9D8B030D-6E8A-4147-A177-3AD203B41FA5}">
                      <a16:colId xmlns:a16="http://schemas.microsoft.com/office/drawing/2014/main" val="20002"/>
                    </a:ext>
                  </a:extLst>
                </a:gridCol>
                <a:gridCol w="337238">
                  <a:extLst>
                    <a:ext uri="{9D8B030D-6E8A-4147-A177-3AD203B41FA5}">
                      <a16:colId xmlns:a16="http://schemas.microsoft.com/office/drawing/2014/main" val="3453622333"/>
                    </a:ext>
                  </a:extLst>
                </a:gridCol>
                <a:gridCol w="337238">
                  <a:extLst>
                    <a:ext uri="{9D8B030D-6E8A-4147-A177-3AD203B41FA5}">
                      <a16:colId xmlns:a16="http://schemas.microsoft.com/office/drawing/2014/main" val="20005"/>
                    </a:ext>
                  </a:extLst>
                </a:gridCol>
                <a:gridCol w="337238">
                  <a:extLst>
                    <a:ext uri="{9D8B030D-6E8A-4147-A177-3AD203B41FA5}">
                      <a16:colId xmlns:a16="http://schemas.microsoft.com/office/drawing/2014/main" val="20006"/>
                    </a:ext>
                  </a:extLst>
                </a:gridCol>
                <a:gridCol w="337238">
                  <a:extLst>
                    <a:ext uri="{9D8B030D-6E8A-4147-A177-3AD203B41FA5}">
                      <a16:colId xmlns:a16="http://schemas.microsoft.com/office/drawing/2014/main" val="20007"/>
                    </a:ext>
                  </a:extLst>
                </a:gridCol>
                <a:gridCol w="337238">
                  <a:extLst>
                    <a:ext uri="{9D8B030D-6E8A-4147-A177-3AD203B41FA5}">
                      <a16:colId xmlns:a16="http://schemas.microsoft.com/office/drawing/2014/main" val="20008"/>
                    </a:ext>
                  </a:extLst>
                </a:gridCol>
                <a:gridCol w="337238">
                  <a:extLst>
                    <a:ext uri="{9D8B030D-6E8A-4147-A177-3AD203B41FA5}">
                      <a16:colId xmlns:a16="http://schemas.microsoft.com/office/drawing/2014/main" val="20009"/>
                    </a:ext>
                  </a:extLst>
                </a:gridCol>
                <a:gridCol w="337238">
                  <a:extLst>
                    <a:ext uri="{9D8B030D-6E8A-4147-A177-3AD203B41FA5}">
                      <a16:colId xmlns:a16="http://schemas.microsoft.com/office/drawing/2014/main" val="20010"/>
                    </a:ext>
                  </a:extLst>
                </a:gridCol>
                <a:gridCol w="337238">
                  <a:extLst>
                    <a:ext uri="{9D8B030D-6E8A-4147-A177-3AD203B41FA5}">
                      <a16:colId xmlns:a16="http://schemas.microsoft.com/office/drawing/2014/main" val="20011"/>
                    </a:ext>
                  </a:extLst>
                </a:gridCol>
                <a:gridCol w="337238">
                  <a:extLst>
                    <a:ext uri="{9D8B030D-6E8A-4147-A177-3AD203B41FA5}">
                      <a16:colId xmlns:a16="http://schemas.microsoft.com/office/drawing/2014/main" val="20012"/>
                    </a:ext>
                  </a:extLst>
                </a:gridCol>
                <a:gridCol w="337238">
                  <a:extLst>
                    <a:ext uri="{9D8B030D-6E8A-4147-A177-3AD203B41FA5}">
                      <a16:colId xmlns:a16="http://schemas.microsoft.com/office/drawing/2014/main" val="20013"/>
                    </a:ext>
                  </a:extLst>
                </a:gridCol>
                <a:gridCol w="337238">
                  <a:extLst>
                    <a:ext uri="{9D8B030D-6E8A-4147-A177-3AD203B41FA5}">
                      <a16:colId xmlns:a16="http://schemas.microsoft.com/office/drawing/2014/main" val="20014"/>
                    </a:ext>
                  </a:extLst>
                </a:gridCol>
                <a:gridCol w="337238">
                  <a:extLst>
                    <a:ext uri="{9D8B030D-6E8A-4147-A177-3AD203B41FA5}">
                      <a16:colId xmlns:a16="http://schemas.microsoft.com/office/drawing/2014/main" val="20015"/>
                    </a:ext>
                  </a:extLst>
                </a:gridCol>
                <a:gridCol w="337238">
                  <a:extLst>
                    <a:ext uri="{9D8B030D-6E8A-4147-A177-3AD203B41FA5}">
                      <a16:colId xmlns:a16="http://schemas.microsoft.com/office/drawing/2014/main" val="20016"/>
                    </a:ext>
                  </a:extLst>
                </a:gridCol>
                <a:gridCol w="337238">
                  <a:extLst>
                    <a:ext uri="{9D8B030D-6E8A-4147-A177-3AD203B41FA5}">
                      <a16:colId xmlns:a16="http://schemas.microsoft.com/office/drawing/2014/main" val="1259447307"/>
                    </a:ext>
                  </a:extLst>
                </a:gridCol>
                <a:gridCol w="337238">
                  <a:extLst>
                    <a:ext uri="{9D8B030D-6E8A-4147-A177-3AD203B41FA5}">
                      <a16:colId xmlns:a16="http://schemas.microsoft.com/office/drawing/2014/main" val="1959618967"/>
                    </a:ext>
                  </a:extLst>
                </a:gridCol>
                <a:gridCol w="337238">
                  <a:extLst>
                    <a:ext uri="{9D8B030D-6E8A-4147-A177-3AD203B41FA5}">
                      <a16:colId xmlns:a16="http://schemas.microsoft.com/office/drawing/2014/main" val="3499725561"/>
                    </a:ext>
                  </a:extLst>
                </a:gridCol>
                <a:gridCol w="337238">
                  <a:extLst>
                    <a:ext uri="{9D8B030D-6E8A-4147-A177-3AD203B41FA5}">
                      <a16:colId xmlns:a16="http://schemas.microsoft.com/office/drawing/2014/main" val="910170383"/>
                    </a:ext>
                  </a:extLst>
                </a:gridCol>
                <a:gridCol w="337238">
                  <a:extLst>
                    <a:ext uri="{9D8B030D-6E8A-4147-A177-3AD203B41FA5}">
                      <a16:colId xmlns:a16="http://schemas.microsoft.com/office/drawing/2014/main" val="3320065346"/>
                    </a:ext>
                  </a:extLst>
                </a:gridCol>
                <a:gridCol w="337238">
                  <a:extLst>
                    <a:ext uri="{9D8B030D-6E8A-4147-A177-3AD203B41FA5}">
                      <a16:colId xmlns:a16="http://schemas.microsoft.com/office/drawing/2014/main" val="4270959445"/>
                    </a:ext>
                  </a:extLst>
                </a:gridCol>
                <a:gridCol w="337238">
                  <a:extLst>
                    <a:ext uri="{9D8B030D-6E8A-4147-A177-3AD203B41FA5}">
                      <a16:colId xmlns:a16="http://schemas.microsoft.com/office/drawing/2014/main" val="767095568"/>
                    </a:ext>
                  </a:extLst>
                </a:gridCol>
                <a:gridCol w="337238">
                  <a:extLst>
                    <a:ext uri="{9D8B030D-6E8A-4147-A177-3AD203B41FA5}">
                      <a16:colId xmlns:a16="http://schemas.microsoft.com/office/drawing/2014/main" val="973742052"/>
                    </a:ext>
                  </a:extLst>
                </a:gridCol>
                <a:gridCol w="337238">
                  <a:extLst>
                    <a:ext uri="{9D8B030D-6E8A-4147-A177-3AD203B41FA5}">
                      <a16:colId xmlns:a16="http://schemas.microsoft.com/office/drawing/2014/main" val="2575844476"/>
                    </a:ext>
                  </a:extLst>
                </a:gridCol>
                <a:gridCol w="337238">
                  <a:extLst>
                    <a:ext uri="{9D8B030D-6E8A-4147-A177-3AD203B41FA5}">
                      <a16:colId xmlns:a16="http://schemas.microsoft.com/office/drawing/2014/main" val="2873873041"/>
                    </a:ext>
                  </a:extLst>
                </a:gridCol>
              </a:tblGrid>
              <a:tr h="410400">
                <a:tc gridSpan="2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a:latin typeface="Meiryo UI" panose="020B0604030504040204" pitchFamily="50" charset="-128"/>
                          <a:ea typeface="Meiryo UI" panose="020B0604030504040204" pitchFamily="50" charset="-128"/>
                        </a:rPr>
                        <a:t>実施スケジュール</a:t>
                      </a:r>
                      <a:endParaRPr kumimoji="1" lang="en-US" altLang="ja-JP" sz="1200" b="1">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ctr"/>
                      <a:endParaRPr kumimoji="1" lang="ja-JP" altLang="en-US" sz="1200"/>
                    </a:p>
                  </a:txBody>
                  <a:tcPr anchor="ctr">
                    <a:lnL w="19050"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R w="19050"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068976465"/>
                  </a:ext>
                </a:extLst>
              </a:tr>
              <a:tr h="2838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1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a:latin typeface="Meiryo UI" panose="020B0604030504040204" pitchFamily="50" charset="-128"/>
                          <a:ea typeface="Meiryo UI" panose="020B0604030504040204" pitchFamily="50" charset="-128"/>
                        </a:rPr>
                        <a:t>第</a:t>
                      </a:r>
                      <a:r>
                        <a:rPr kumimoji="1" lang="en-US" altLang="ja-JP" sz="1000" b="1">
                          <a:latin typeface="Meiryo UI" panose="020B0604030504040204" pitchFamily="50" charset="-128"/>
                          <a:ea typeface="Meiryo UI" panose="020B0604030504040204" pitchFamily="50" charset="-128"/>
                        </a:rPr>
                        <a:t>1</a:t>
                      </a:r>
                      <a:r>
                        <a:rPr kumimoji="1" lang="ja-JP" altLang="en-US" sz="1000" b="1">
                          <a:latin typeface="Meiryo UI" panose="020B0604030504040204" pitchFamily="50" charset="-128"/>
                          <a:ea typeface="Meiryo UI" panose="020B0604030504040204" pitchFamily="50" charset="-128"/>
                        </a:rPr>
                        <a:t>期（</a:t>
                      </a:r>
                      <a:r>
                        <a:rPr kumimoji="1" lang="en-US" altLang="ja-JP" sz="1000" b="1">
                          <a:latin typeface="Meiryo UI" panose="020B0604030504040204" pitchFamily="50" charset="-128"/>
                          <a:ea typeface="Meiryo UI" panose="020B0604030504040204" pitchFamily="50" charset="-128"/>
                        </a:rPr>
                        <a:t>R5</a:t>
                      </a:r>
                      <a:r>
                        <a:rPr kumimoji="1" lang="ja-JP" altLang="en-US" sz="1000" b="1">
                          <a:latin typeface="Meiryo UI" panose="020B0604030504040204" pitchFamily="50" charset="-128"/>
                          <a:ea typeface="Meiryo UI" panose="020B0604030504040204" pitchFamily="50" charset="-128"/>
                        </a:rPr>
                        <a:t>年度）</a:t>
                      </a:r>
                      <a:endParaRPr kumimoji="1" lang="en-US" altLang="ja-JP" sz="1000" b="1">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a:latin typeface="Meiryo UI" panose="020B0604030504040204" pitchFamily="50" charset="-128"/>
                          <a:ea typeface="Meiryo UI" panose="020B0604030504040204" pitchFamily="50" charset="-128"/>
                        </a:rPr>
                        <a:t>第</a:t>
                      </a:r>
                      <a:r>
                        <a:rPr kumimoji="1" lang="en-US" altLang="ja-JP" sz="1000" b="1">
                          <a:latin typeface="Meiryo UI" panose="020B0604030504040204" pitchFamily="50" charset="-128"/>
                          <a:ea typeface="Meiryo UI" panose="020B0604030504040204" pitchFamily="50" charset="-128"/>
                        </a:rPr>
                        <a:t>2</a:t>
                      </a:r>
                      <a:r>
                        <a:rPr kumimoji="1" lang="ja-JP" altLang="en-US" sz="1000" b="1">
                          <a:latin typeface="Meiryo UI" panose="020B0604030504040204" pitchFamily="50" charset="-128"/>
                          <a:ea typeface="Meiryo UI" panose="020B0604030504040204" pitchFamily="50" charset="-128"/>
                        </a:rPr>
                        <a:t>期（</a:t>
                      </a:r>
                      <a:r>
                        <a:rPr kumimoji="1" lang="en-US" altLang="ja-JP" sz="1000" b="1">
                          <a:latin typeface="Meiryo UI" panose="020B0604030504040204" pitchFamily="50" charset="-128"/>
                          <a:ea typeface="Meiryo UI" panose="020B0604030504040204" pitchFamily="50" charset="-128"/>
                        </a:rPr>
                        <a:t>R6</a:t>
                      </a:r>
                      <a:r>
                        <a:rPr kumimoji="1" lang="ja-JP" altLang="en-US" sz="1000" b="1">
                          <a:latin typeface="Meiryo UI" panose="020B0604030504040204" pitchFamily="50" charset="-128"/>
                          <a:ea typeface="Meiryo UI" panose="020B0604030504040204" pitchFamily="50" charset="-128"/>
                        </a:rPr>
                        <a:t>年度）</a:t>
                      </a:r>
                      <a:endParaRPr kumimoji="1" lang="en-US" altLang="ja-JP" sz="1000" b="1">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8788871"/>
                  </a:ext>
                </a:extLst>
              </a:tr>
              <a:tr h="979803">
                <a:tc>
                  <a:txBody>
                    <a:bodyPr/>
                    <a:lstStyle/>
                    <a:p>
                      <a:endParaRPr lang="ja-JP" altLang="en-US" sz="13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ctr"/>
                      <a:r>
                        <a:rPr kumimoji="1" lang="ja-JP" altLang="en-US" sz="900">
                          <a:latin typeface="Meiryo UI" panose="020B0604030504040204" pitchFamily="50" charset="-128"/>
                          <a:ea typeface="Meiryo UI" panose="020B0604030504040204" pitchFamily="50" charset="-128"/>
                        </a:rPr>
                        <a:t>月</a:t>
                      </a:r>
                    </a:p>
                  </a:txBody>
                  <a:tcPr vert="eaVert"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900">
                          <a:latin typeface="Meiryo UI" panose="020B0604030504040204" pitchFamily="50" charset="-128"/>
                          <a:ea typeface="Meiryo UI" panose="020B0604030504040204" pitchFamily="50" charset="-128"/>
                        </a:rPr>
                        <a:t>R5</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3</a:t>
                      </a:r>
                      <a:r>
                        <a:rPr kumimoji="1" lang="ja-JP" altLang="en-US" sz="900">
                          <a:latin typeface="Meiryo UI" panose="020B0604030504040204" pitchFamily="50" charset="-128"/>
                          <a:ea typeface="Meiryo UI" panose="020B0604030504040204" pitchFamily="50" charset="-128"/>
                        </a:rPr>
                        <a:t>月</a:t>
                      </a:r>
                    </a:p>
                  </a:txBody>
                  <a:tcPr marL="0" marR="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R6</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535178">
                <a:tc>
                  <a:txBody>
                    <a:bodyPr/>
                    <a:lstStyle/>
                    <a:p>
                      <a:pPr algn="ctr"/>
                      <a:r>
                        <a:rPr kumimoji="1" lang="en-US" altLang="ja-JP" sz="900">
                          <a:latin typeface="Meiryo UI" panose="020B0604030504040204" pitchFamily="50" charset="-128"/>
                          <a:ea typeface="Meiryo UI" panose="020B0604030504040204" pitchFamily="50" charset="-128"/>
                        </a:rPr>
                        <a:t>1</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調査</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アスベスト等</a:t>
                      </a:r>
                      <a:r>
                        <a:rPr kumimoji="1" lang="en-US" altLang="ja-JP" sz="900">
                          <a:latin typeface="Meiryo UI" panose="020B0604030504040204" pitchFamily="50" charset="-128"/>
                          <a:ea typeface="Meiryo UI" panose="020B0604030504040204" pitchFamily="50" charset="-128"/>
                        </a:rPr>
                        <a:t>)</a:t>
                      </a:r>
                      <a:endParaRPr kumimoji="1" lang="ja-JP" altLang="en-US" sz="900">
                        <a:latin typeface="Meiryo UI" panose="020B0604030504040204" pitchFamily="50" charset="-128"/>
                        <a:ea typeface="Meiryo UI" panose="020B0604030504040204" pitchFamily="50" charset="-128"/>
                      </a:endParaRP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53738171"/>
                  </a:ext>
                </a:extLst>
              </a:tr>
              <a:tr h="275698">
                <a:tc>
                  <a:txBody>
                    <a:bodyPr/>
                    <a:lstStyle/>
                    <a:p>
                      <a:pPr algn="ctr"/>
                      <a:r>
                        <a:rPr kumimoji="1" lang="en-US" altLang="ja-JP" sz="900">
                          <a:latin typeface="Meiryo UI" panose="020B0604030504040204" pitchFamily="50" charset="-128"/>
                          <a:ea typeface="Meiryo UI" panose="020B0604030504040204" pitchFamily="50" charset="-128"/>
                        </a:rPr>
                        <a:t>2</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設計</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183939788"/>
                  </a:ext>
                </a:extLst>
              </a:tr>
              <a:tr h="389221">
                <a:tc>
                  <a:txBody>
                    <a:bodyPr/>
                    <a:lstStyle/>
                    <a:p>
                      <a:pPr algn="ctr"/>
                      <a:r>
                        <a:rPr kumimoji="1" lang="en-US" altLang="ja-JP" sz="900">
                          <a:latin typeface="Meiryo UI" panose="020B0604030504040204" pitchFamily="50" charset="-128"/>
                          <a:ea typeface="Meiryo UI" panose="020B0604030504040204" pitchFamily="50" charset="-128"/>
                        </a:rPr>
                        <a:t>3</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確認申請</a:t>
                      </a:r>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見積</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66127260"/>
                  </a:ext>
                </a:extLst>
              </a:tr>
              <a:tr h="645160">
                <a:tc rowSpan="2">
                  <a:txBody>
                    <a:bodyPr/>
                    <a:lstStyle/>
                    <a:p>
                      <a:pPr algn="ctr"/>
                      <a:r>
                        <a:rPr kumimoji="1" lang="en-US" altLang="ja-JP" sz="900">
                          <a:latin typeface="Meiryo UI" panose="020B0604030504040204" pitchFamily="50" charset="-128"/>
                          <a:ea typeface="Meiryo UI" panose="020B0604030504040204" pitchFamily="50" charset="-128"/>
                        </a:rPr>
                        <a:t>4</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kumimoji="1" lang="ja-JP" altLang="en-US" sz="900">
                          <a:latin typeface="Meiryo UI" panose="020B0604030504040204" pitchFamily="50" charset="-128"/>
                          <a:ea typeface="Meiryo UI" panose="020B0604030504040204" pitchFamily="50" charset="-128"/>
                        </a:rPr>
                        <a:t>施工</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900">
                          <a:latin typeface="Meiryo UI" panose="020B0604030504040204" pitchFamily="50" charset="-128"/>
                          <a:ea typeface="Meiryo UI" panose="020B0604030504040204" pitchFamily="50" charset="-128"/>
                        </a:rPr>
                        <a:t>既存撤去</a:t>
                      </a:r>
                      <a:r>
                        <a:rPr kumimoji="1" lang="en-US" altLang="ja-JP" sz="900">
                          <a:latin typeface="Meiryo UI" panose="020B0604030504040204" pitchFamily="50" charset="-128"/>
                          <a:ea typeface="Meiryo UI" panose="020B0604030504040204" pitchFamily="50" charset="-128"/>
                        </a:rPr>
                        <a:t/>
                      </a:r>
                      <a:br>
                        <a:rPr kumimoji="1" lang="en-US" altLang="ja-JP" sz="900">
                          <a:latin typeface="Meiryo UI" panose="020B0604030504040204" pitchFamily="50" charset="-128"/>
                          <a:ea typeface="Meiryo UI" panose="020B0604030504040204" pitchFamily="50" charset="-128"/>
                        </a:rPr>
                      </a:br>
                      <a:r>
                        <a:rPr kumimoji="1" lang="ja-JP" altLang="en-US" sz="900">
                          <a:latin typeface="Meiryo UI" panose="020B0604030504040204" pitchFamily="50" charset="-128"/>
                          <a:ea typeface="Meiryo UI" panose="020B0604030504040204" pitchFamily="50" charset="-128"/>
                        </a:rPr>
                        <a:t>（解体）</a:t>
                      </a: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3886104"/>
                  </a:ext>
                </a:extLst>
              </a:tr>
              <a:tr h="645160">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900">
                          <a:latin typeface="Meiryo UI" panose="020B0604030504040204" pitchFamily="50" charset="-128"/>
                          <a:ea typeface="Meiryo UI" panose="020B0604030504040204" pitchFamily="50" charset="-128"/>
                        </a:rPr>
                        <a:t>改修工事</a:t>
                      </a:r>
                      <a:endParaRPr kumimoji="1" lang="en-US" altLang="ja-JP" sz="900">
                        <a:latin typeface="Meiryo UI" panose="020B0604030504040204" pitchFamily="50" charset="-128"/>
                        <a:ea typeface="Meiryo UI" panose="020B0604030504040204" pitchFamily="50" charset="-128"/>
                      </a:endParaRPr>
                    </a:p>
                    <a:p>
                      <a:pPr algn="l"/>
                      <a:r>
                        <a:rPr kumimoji="1" lang="ja-JP" altLang="en-US" sz="900">
                          <a:latin typeface="Meiryo UI" panose="020B0604030504040204" pitchFamily="50" charset="-128"/>
                          <a:ea typeface="Meiryo UI" panose="020B0604030504040204" pitchFamily="50" charset="-128"/>
                        </a:rPr>
                        <a:t>（改修）</a:t>
                      </a: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5"/>
                  </a:ext>
                </a:extLst>
              </a:tr>
              <a:tr h="389221">
                <a:tc>
                  <a:txBody>
                    <a:bodyPr/>
                    <a:lstStyle/>
                    <a:p>
                      <a:pPr algn="ctr"/>
                      <a:r>
                        <a:rPr kumimoji="1" lang="en-US" altLang="ja-JP" sz="900">
                          <a:latin typeface="Meiryo UI" panose="020B0604030504040204" pitchFamily="50" charset="-128"/>
                          <a:ea typeface="Meiryo UI" panose="020B0604030504040204" pitchFamily="50" charset="-128"/>
                        </a:rPr>
                        <a:t>5</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900">
                          <a:latin typeface="Meiryo UI" panose="020B0604030504040204" pitchFamily="50" charset="-128"/>
                          <a:ea typeface="Meiryo UI" panose="020B0604030504040204" pitchFamily="50" charset="-128"/>
                        </a:rPr>
                        <a:t>完了実績報告</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a:endParaRPr kumimoji="1" lang="ja-JP" altLang="en-US" sz="1100">
                        <a:latin typeface="+mn-ea"/>
                        <a:ea typeface="+mn-ea"/>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236484113"/>
                  </a:ext>
                </a:extLst>
              </a:tr>
              <a:tr h="681135">
                <a:tc>
                  <a:txBody>
                    <a:bodyPr/>
                    <a:lstStyle/>
                    <a:p>
                      <a:pPr algn="ctr"/>
                      <a:r>
                        <a:rPr kumimoji="1" lang="en-US" altLang="ja-JP" sz="900">
                          <a:latin typeface="Meiryo UI" panose="020B0604030504040204" pitchFamily="50" charset="-128"/>
                          <a:ea typeface="Meiryo UI" panose="020B0604030504040204" pitchFamily="50" charset="-128"/>
                        </a:rPr>
                        <a:t>6</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900">
                          <a:latin typeface="Meiryo UI" panose="020B0604030504040204" pitchFamily="50" charset="-128"/>
                          <a:ea typeface="Meiryo UI" panose="020B0604030504040204" pitchFamily="50" charset="-128"/>
                        </a:rPr>
                        <a:t>休業期間</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休業する場合のみ記載</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3" name="テキスト ボックス 2">
            <a:extLst>
              <a:ext uri="{FF2B5EF4-FFF2-40B4-BE49-F238E27FC236}">
                <a16:creationId xmlns:a16="http://schemas.microsoft.com/office/drawing/2014/main" id="{E3B095F0-D8D7-4F6F-80FB-753089D40EDC}"/>
              </a:ext>
            </a:extLst>
          </p:cNvPr>
          <p:cNvSpPr txBox="1"/>
          <p:nvPr/>
        </p:nvSpPr>
        <p:spPr>
          <a:xfrm>
            <a:off x="257175" y="842830"/>
            <a:ext cx="8648692" cy="430887"/>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a:latin typeface="Meiryo UI" panose="020B0604030504040204" pitchFamily="50" charset="-128"/>
              <a:ea typeface="Meiryo UI" panose="020B0604030504040204" pitchFamily="50" charset="-128"/>
            </a:endParaRPr>
          </a:p>
          <a:p>
            <a:r>
              <a:rPr lang="ja-JP" altLang="en-US" sz="1100" b="1">
                <a:latin typeface="Meiryo UI" panose="020B0604030504040204" pitchFamily="50" charset="-128"/>
                <a:ea typeface="Meiryo UI" panose="020B0604030504040204" pitchFamily="50" charset="-128"/>
              </a:rPr>
              <a:t>項目</a:t>
            </a:r>
            <a:r>
              <a:rPr lang="en-US" altLang="ja-JP" sz="1100" b="1">
                <a:latin typeface="Meiryo UI" panose="020B0604030504040204" pitchFamily="50" charset="-128"/>
                <a:ea typeface="Meiryo UI" panose="020B0604030504040204" pitchFamily="50" charset="-128"/>
              </a:rPr>
              <a:t>4~5</a:t>
            </a:r>
            <a:r>
              <a:rPr lang="ja-JP" altLang="en-US" sz="1100" b="1">
                <a:latin typeface="Meiryo UI" panose="020B0604030504040204" pitchFamily="50" charset="-128"/>
                <a:ea typeface="Meiryo UI" panose="020B0604030504040204" pitchFamily="50" charset="-128"/>
              </a:rPr>
              <a:t>については、補助対象期間内の実施となることが分かるように記入してください。</a:t>
            </a:r>
            <a:endParaRPr lang="en-US" altLang="ja-JP" sz="1100" b="1">
              <a:latin typeface="Meiryo UI" panose="020B0604030504040204" pitchFamily="50" charset="-128"/>
              <a:ea typeface="Meiryo UI" panose="020B0604030504040204" pitchFamily="50" charset="-128"/>
            </a:endParaRPr>
          </a:p>
        </p:txBody>
      </p:sp>
      <p:sp>
        <p:nvSpPr>
          <p:cNvPr id="9" name="スライド番号プレースホルダー 3">
            <a:extLst>
              <a:ext uri="{FF2B5EF4-FFF2-40B4-BE49-F238E27FC236}">
                <a16:creationId xmlns:a16="http://schemas.microsoft.com/office/drawing/2014/main" id="{14562327-A41B-4486-9035-17056D12DF76}"/>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6</a:t>
            </a:fld>
            <a:endParaRPr kumimoji="1" lang="ja-JP" altLang="en-US">
              <a:latin typeface="Meiryo UI" panose="020B0604030504040204" pitchFamily="50" charset="-128"/>
              <a:ea typeface="Meiryo UI" panose="020B0604030504040204" pitchFamily="50" charset="-128"/>
            </a:endParaRPr>
          </a:p>
        </p:txBody>
      </p:sp>
      <p:sp>
        <p:nvSpPr>
          <p:cNvPr id="5" name="矢印: 五方向 4">
            <a:extLst>
              <a:ext uri="{FF2B5EF4-FFF2-40B4-BE49-F238E27FC236}">
                <a16:creationId xmlns:a16="http://schemas.microsoft.com/office/drawing/2014/main" id="{67795F59-BECE-49FF-8336-15B5D566DEA3}"/>
              </a:ext>
            </a:extLst>
          </p:cNvPr>
          <p:cNvSpPr/>
          <p:nvPr/>
        </p:nvSpPr>
        <p:spPr>
          <a:xfrm>
            <a:off x="1173105" y="3212129"/>
            <a:ext cx="960453"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6" name="矢印: 五方向 5">
            <a:extLst>
              <a:ext uri="{FF2B5EF4-FFF2-40B4-BE49-F238E27FC236}">
                <a16:creationId xmlns:a16="http://schemas.microsoft.com/office/drawing/2014/main" id="{0B125EAB-EC2F-47F6-8002-48A4501C7808}"/>
              </a:ext>
            </a:extLst>
          </p:cNvPr>
          <p:cNvSpPr/>
          <p:nvPr/>
        </p:nvSpPr>
        <p:spPr>
          <a:xfrm>
            <a:off x="1507558" y="3626273"/>
            <a:ext cx="960453"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7" name="矢印: 五方向 6">
            <a:extLst>
              <a:ext uri="{FF2B5EF4-FFF2-40B4-BE49-F238E27FC236}">
                <a16:creationId xmlns:a16="http://schemas.microsoft.com/office/drawing/2014/main" id="{602F16E8-637C-4AF8-B257-4CD4792BC595}"/>
              </a:ext>
            </a:extLst>
          </p:cNvPr>
          <p:cNvSpPr/>
          <p:nvPr/>
        </p:nvSpPr>
        <p:spPr>
          <a:xfrm>
            <a:off x="2505075" y="4436706"/>
            <a:ext cx="1706707"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8" name="矢印: 五方向 7">
            <a:extLst>
              <a:ext uri="{FF2B5EF4-FFF2-40B4-BE49-F238E27FC236}">
                <a16:creationId xmlns:a16="http://schemas.microsoft.com/office/drawing/2014/main" id="{56989C93-0B57-4DDE-AD76-BADA23F50FB4}"/>
              </a:ext>
            </a:extLst>
          </p:cNvPr>
          <p:cNvSpPr/>
          <p:nvPr/>
        </p:nvSpPr>
        <p:spPr>
          <a:xfrm>
            <a:off x="4845809" y="5066733"/>
            <a:ext cx="3042045"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0" name="矢印: 五方向 9">
            <a:extLst>
              <a:ext uri="{FF2B5EF4-FFF2-40B4-BE49-F238E27FC236}">
                <a16:creationId xmlns:a16="http://schemas.microsoft.com/office/drawing/2014/main" id="{37944C09-28B2-475D-A220-9F768AEE0241}"/>
              </a:ext>
            </a:extLst>
          </p:cNvPr>
          <p:cNvSpPr/>
          <p:nvPr/>
        </p:nvSpPr>
        <p:spPr>
          <a:xfrm>
            <a:off x="1507558" y="3975969"/>
            <a:ext cx="984583"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1" name="矢印: 五方向 10">
            <a:extLst>
              <a:ext uri="{FF2B5EF4-FFF2-40B4-BE49-F238E27FC236}">
                <a16:creationId xmlns:a16="http://schemas.microsoft.com/office/drawing/2014/main" id="{A2F31D24-F91D-413A-9731-D6B400063866}"/>
              </a:ext>
            </a:extLst>
          </p:cNvPr>
          <p:cNvSpPr/>
          <p:nvPr/>
        </p:nvSpPr>
        <p:spPr>
          <a:xfrm>
            <a:off x="3980873" y="5655793"/>
            <a:ext cx="864937"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a:latin typeface="Meiryo UI" panose="020B0604030504040204" pitchFamily="50" charset="-128"/>
              <a:ea typeface="Meiryo UI" panose="020B0604030504040204" pitchFamily="50" charset="-128"/>
            </a:endParaRPr>
          </a:p>
        </p:txBody>
      </p:sp>
      <p:sp>
        <p:nvSpPr>
          <p:cNvPr id="12" name="Rectangle 15">
            <a:extLst>
              <a:ext uri="{FF2B5EF4-FFF2-40B4-BE49-F238E27FC236}">
                <a16:creationId xmlns:a16="http://schemas.microsoft.com/office/drawing/2014/main" id="{E97F1BF0-8D3E-4A39-BB72-87631CBA4BFC}"/>
              </a:ext>
            </a:extLst>
          </p:cNvPr>
          <p:cNvSpPr/>
          <p:nvPr/>
        </p:nvSpPr>
        <p:spPr>
          <a:xfrm>
            <a:off x="7156376" y="105883"/>
            <a:ext cx="1730449" cy="1149234"/>
          </a:xfrm>
          <a:prstGeom prst="rect">
            <a:avLst/>
          </a:prstGeom>
          <a:solidFill>
            <a:srgbClr val="D6D6E8"/>
          </a:solidFill>
          <a:ln w="28575">
            <a:solidFill>
              <a:srgbClr val="002060"/>
            </a:solidFill>
          </a:ln>
        </p:spPr>
        <p:txBody>
          <a:bodyPr vertOverflow="overflow" horzOverflow="overflow" wrap="square" tIns="36000" bIns="36000" rtlCol="0" anchor="ctr">
            <a:noAutofit/>
          </a:bodyPr>
          <a:lstStyle/>
          <a:p>
            <a:pPr marL="171450" marR="0" lvl="0" indent="-171450" algn="l" defTabSz="914400" rtl="0" eaLnBrk="1" fontAlgn="base" latinLnBrk="0" hangingPunct="1">
              <a:lnSpc>
                <a:spcPct val="130000"/>
              </a:lnSpc>
              <a:spcBef>
                <a:spcPct val="0"/>
              </a:spcBef>
              <a:spcAft>
                <a:spcPct val="0"/>
              </a:spcAft>
              <a:buClrTx/>
              <a:buSzTx/>
              <a:buFont typeface="Wingdings" panose="05000000000000000000" pitchFamily="2" charset="2"/>
              <a:buChar char="ü"/>
              <a:tabLst/>
              <a:defRPr/>
            </a:pPr>
            <a:r>
              <a:rPr kumimoji="1" lang="ja-JP" altLang="en-US" sz="1050">
                <a:solidFill>
                  <a:srgbClr val="000000"/>
                </a:solidFill>
                <a:latin typeface="Meiryo UI" panose="020B0604030504040204" pitchFamily="50" charset="-128"/>
                <a:ea typeface="Meiryo UI" panose="020B0604030504040204" pitchFamily="50" charset="-128"/>
                <a:cs typeface="メイリオ"/>
              </a:rPr>
              <a:t>計画申請時にわかる範囲で記載してください（詳細なスケジュールは添付資料にてご提出ください）</a:t>
            </a:r>
            <a:endParaRPr kumimoji="1" lang="en-US" altLang="ja-JP" sz="1050">
              <a:solidFill>
                <a:srgbClr val="000000"/>
              </a:solidFill>
              <a:latin typeface="Meiryo UI" panose="020B0604030504040204" pitchFamily="50" charset="-128"/>
              <a:ea typeface="Meiryo UI" panose="020B0604030504040204" pitchFamily="50" charset="-128"/>
              <a:cs typeface="メイリオ"/>
            </a:endParaRPr>
          </a:p>
        </p:txBody>
      </p:sp>
      <p:sp>
        <p:nvSpPr>
          <p:cNvPr id="14" name="矢印: 五方向 13">
            <a:extLst>
              <a:ext uri="{FF2B5EF4-FFF2-40B4-BE49-F238E27FC236}">
                <a16:creationId xmlns:a16="http://schemas.microsoft.com/office/drawing/2014/main" id="{32FD2AD1-FC7A-463A-AEF8-63C000D15D9F}"/>
              </a:ext>
            </a:extLst>
          </p:cNvPr>
          <p:cNvSpPr/>
          <p:nvPr/>
        </p:nvSpPr>
        <p:spPr>
          <a:xfrm>
            <a:off x="7682831" y="5655793"/>
            <a:ext cx="864937" cy="18000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48409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E1F40-DFCD-4EE7-933A-5EE170CFED21}"/>
              </a:ext>
            </a:extLst>
          </p:cNvPr>
          <p:cNvSpPr>
            <a:spLocks noGrp="1"/>
          </p:cNvSpPr>
          <p:nvPr>
            <p:ph type="title"/>
          </p:nvPr>
        </p:nvSpPr>
        <p:spPr/>
        <p:txBody>
          <a:bodyPr/>
          <a:lstStyle/>
          <a:p>
            <a:r>
              <a:rPr kumimoji="1" lang="ja-JP" altLang="en-US"/>
              <a:t>②観光施設の改修</a:t>
            </a:r>
          </a:p>
        </p:txBody>
      </p:sp>
    </p:spTree>
    <p:extLst>
      <p:ext uri="{BB962C8B-B14F-4D97-AF65-F5344CB8AC3E}">
        <p14:creationId xmlns:p14="http://schemas.microsoft.com/office/powerpoint/2010/main" val="2934203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0DB3F1B3-D3BA-4B53-903A-7073D62E6E5A}"/>
              </a:ext>
            </a:extLst>
          </p:cNvPr>
          <p:cNvGraphicFramePr>
            <a:graphicFrameLocks noGrp="1"/>
          </p:cNvGraphicFramePr>
          <p:nvPr>
            <p:extLst>
              <p:ext uri="{D42A27DB-BD31-4B8C-83A1-F6EECF244321}">
                <p14:modId xmlns:p14="http://schemas.microsoft.com/office/powerpoint/2010/main" val="4147543272"/>
              </p:ext>
            </p:extLst>
          </p:nvPr>
        </p:nvGraphicFramePr>
        <p:xfrm>
          <a:off x="298291" y="877588"/>
          <a:ext cx="8547417" cy="5710485"/>
        </p:xfrm>
        <a:graphic>
          <a:graphicData uri="http://schemas.openxmlformats.org/drawingml/2006/table">
            <a:tbl>
              <a:tblPr>
                <a:tableStyleId>{5C22544A-7EE6-4342-B048-85BDC9FD1C3A}</a:tableStyleId>
              </a:tblPr>
              <a:tblGrid>
                <a:gridCol w="745073">
                  <a:extLst>
                    <a:ext uri="{9D8B030D-6E8A-4147-A177-3AD203B41FA5}">
                      <a16:colId xmlns:a16="http://schemas.microsoft.com/office/drawing/2014/main" val="3380646358"/>
                    </a:ext>
                  </a:extLst>
                </a:gridCol>
                <a:gridCol w="589097">
                  <a:extLst>
                    <a:ext uri="{9D8B030D-6E8A-4147-A177-3AD203B41FA5}">
                      <a16:colId xmlns:a16="http://schemas.microsoft.com/office/drawing/2014/main" val="3852992254"/>
                    </a:ext>
                  </a:extLst>
                </a:gridCol>
                <a:gridCol w="1178194">
                  <a:extLst>
                    <a:ext uri="{9D8B030D-6E8A-4147-A177-3AD203B41FA5}">
                      <a16:colId xmlns:a16="http://schemas.microsoft.com/office/drawing/2014/main" val="44779126"/>
                    </a:ext>
                  </a:extLst>
                </a:gridCol>
                <a:gridCol w="598515">
                  <a:extLst>
                    <a:ext uri="{9D8B030D-6E8A-4147-A177-3AD203B41FA5}">
                      <a16:colId xmlns:a16="http://schemas.microsoft.com/office/drawing/2014/main" val="762395761"/>
                    </a:ext>
                  </a:extLst>
                </a:gridCol>
                <a:gridCol w="1168776">
                  <a:extLst>
                    <a:ext uri="{9D8B030D-6E8A-4147-A177-3AD203B41FA5}">
                      <a16:colId xmlns:a16="http://schemas.microsoft.com/office/drawing/2014/main" val="1354607215"/>
                    </a:ext>
                  </a:extLst>
                </a:gridCol>
                <a:gridCol w="4267762">
                  <a:extLst>
                    <a:ext uri="{9D8B030D-6E8A-4147-A177-3AD203B41FA5}">
                      <a16:colId xmlns:a16="http://schemas.microsoft.com/office/drawing/2014/main" val="1988428256"/>
                    </a:ext>
                  </a:extLst>
                </a:gridCol>
              </a:tblGrid>
              <a:tr h="229143">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事業者名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○○株式会社</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bg1"/>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rgbClr val="FF0000"/>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4143152"/>
                  </a:ext>
                </a:extLst>
              </a:tr>
              <a:tr h="229143">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施設名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〇〇レストラン</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63466144"/>
                  </a:ext>
                </a:extLst>
              </a:tr>
              <a:tr h="229143">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所在地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a:solidFill>
                            <a:srgbClr val="FF0000"/>
                          </a:solidFill>
                          <a:latin typeface="Meiryo UI" panose="020B0604030504040204" pitchFamily="50" charset="-128"/>
                          <a:ea typeface="Meiryo UI" panose="020B0604030504040204" pitchFamily="50" charset="-128"/>
                        </a:rPr>
                        <a:t>○○県○○市</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51133763"/>
                  </a:ext>
                </a:extLst>
              </a:tr>
              <a:tr h="300058">
                <a:tc rowSpan="4">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事業概要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総事業費</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ja-JP" altLang="en-US" sz="900" u="none" strike="noStrike">
                          <a:solidFill>
                            <a:srgbClr val="FF0000"/>
                          </a:solidFill>
                          <a:effectLst/>
                          <a:latin typeface="Meiryo UI" panose="020B0604030504040204" pitchFamily="50" charset="-128"/>
                          <a:ea typeface="Meiryo UI" panose="020B0604030504040204" pitchFamily="50" charset="-128"/>
                        </a:rPr>
                        <a:t>〇〇千円（税別）</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補助金</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申請額</a:t>
                      </a:r>
                    </a:p>
                  </a:txBody>
                  <a:tcPr marL="10800" marR="108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〇〇千円（税別）</a:t>
                      </a: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807486"/>
                  </a:ext>
                </a:extLst>
              </a:tr>
              <a:tr h="300058">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補助率</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en-US" altLang="ja-JP" sz="900" b="0" i="0" u="none" strike="noStrike">
                          <a:solidFill>
                            <a:srgbClr val="FF0000"/>
                          </a:solidFill>
                          <a:effectLst/>
                          <a:latin typeface="Meiryo UI" panose="020B0604030504040204" pitchFamily="50" charset="-128"/>
                          <a:ea typeface="Meiryo UI" panose="020B0604030504040204" pitchFamily="50" charset="-128"/>
                        </a:rPr>
                        <a:t>1/2</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2">
                  <a:txBody>
                    <a:bodyPr/>
                    <a:lstStyle/>
                    <a:p>
                      <a:pPr algn="l" fontAlgn="ct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solidFill>
                        <a:schemeClr val="tx1"/>
                      </a:solidFill>
                      <a:prstDash val="sysDot"/>
                      <a:round/>
                      <a:headEnd type="none" w="med" len="med"/>
                      <a:tailEnd type="none" w="med" len="med"/>
                    </a:lnTlToBr>
                    <a:noFill/>
                  </a:tcPr>
                </a:tc>
                <a:tc hMerge="1">
                  <a:txBody>
                    <a:bodyPr/>
                    <a:lstStyle/>
                    <a:p>
                      <a:pPr algn="l" fontAlgn="ct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264969938"/>
                  </a:ext>
                </a:extLst>
              </a:tr>
              <a:tr h="300058">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R5</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ja-JP" altLang="en-US" sz="900" u="none" strike="noStrike">
                          <a:solidFill>
                            <a:srgbClr val="FF0000"/>
                          </a:solidFill>
                          <a:effectLst/>
                          <a:latin typeface="Meiryo UI" panose="020B0604030504040204" pitchFamily="50" charset="-128"/>
                          <a:ea typeface="Meiryo UI" panose="020B0604030504040204" pitchFamily="50" charset="-128"/>
                        </a:rPr>
                        <a:t>〇〇千円（税別）</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R5</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R5</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R5</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1875393"/>
                  </a:ext>
                </a:extLst>
              </a:tr>
              <a:tr h="300058">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900" b="0" i="0" u="none" strike="noStrike">
                          <a:solidFill>
                            <a:srgbClr val="000000"/>
                          </a:solidFill>
                          <a:effectLst/>
                          <a:latin typeface="Meiryo UI" panose="020B0604030504040204" pitchFamily="50" charset="-128"/>
                          <a:ea typeface="Meiryo UI" panose="020B0604030504040204" pitchFamily="50" charset="-128"/>
                        </a:rPr>
                        <a:t>R6</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a:solidFill>
                            <a:srgbClr val="FF0000"/>
                          </a:solidFill>
                          <a:effectLst/>
                          <a:latin typeface="Meiryo UI" panose="020B0604030504040204" pitchFamily="50" charset="-128"/>
                          <a:ea typeface="Meiryo UI" panose="020B0604030504040204" pitchFamily="50" charset="-128"/>
                        </a:rPr>
                        <a:t>〇〇千円（税別）</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R6</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r>
                        <a:rPr lang="en-US" altLang="ja-JP" sz="900" b="0" i="0" u="none" strike="noStrike">
                          <a:solidFill>
                            <a:schemeClr val="tx1"/>
                          </a:solidFill>
                          <a:effectLst/>
                          <a:latin typeface="Meiryo UI" panose="020B0604030504040204" pitchFamily="50" charset="-128"/>
                          <a:ea typeface="Meiryo UI" panose="020B0604030504040204" pitchFamily="50" charset="-128"/>
                        </a:rPr>
                        <a:t/>
                      </a:r>
                      <a:br>
                        <a:rPr lang="en-US" altLang="ja-JP" sz="900" b="0" i="0" u="none" strike="noStrike">
                          <a:solidFill>
                            <a:schemeClr val="tx1"/>
                          </a:solidFill>
                          <a:effectLst/>
                          <a:latin typeface="Meiryo UI" panose="020B0604030504040204" pitchFamily="50" charset="-128"/>
                          <a:ea typeface="Meiryo UI" panose="020B0604030504040204" pitchFamily="50" charset="-128"/>
                        </a:rPr>
                      </a:b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R6</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a:solidFill>
                            <a:srgbClr val="FF0000"/>
                          </a:solidFill>
                          <a:latin typeface="Meiryo UI" panose="020B0604030504040204" pitchFamily="50" charset="-128"/>
                          <a:ea typeface="Meiryo UI" panose="020B0604030504040204" pitchFamily="50" charset="-128"/>
                        </a:rPr>
                        <a:t>R6</a:t>
                      </a:r>
                      <a:r>
                        <a:rPr kumimoji="1" lang="ja-JP" altLang="en-US" sz="900" b="0">
                          <a:solidFill>
                            <a:srgbClr val="FF0000"/>
                          </a:solidFill>
                          <a:latin typeface="Meiryo UI" panose="020B0604030504040204" pitchFamily="50" charset="-128"/>
                          <a:ea typeface="Meiryo UI" panose="020B0604030504040204" pitchFamily="50" charset="-128"/>
                        </a:rPr>
                        <a:t>年〇月〇日</a:t>
                      </a:r>
                      <a:endParaRPr kumimoji="1" lang="en-US" altLang="ja-JP" sz="900" b="0">
                        <a:solidFill>
                          <a:srgbClr val="FF0000"/>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4332370"/>
                  </a:ext>
                </a:extLst>
              </a:tr>
              <a:tr h="955706">
                <a:tc rowSpan="4">
                  <a:txBody>
                    <a:bodyPr/>
                    <a:lstStyle/>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事業詳細</a:t>
                      </a:r>
                      <a:endParaRPr lang="zh-CN"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地域計画との関係</a:t>
                      </a:r>
                      <a:r>
                        <a:rPr lang="en-US" altLang="ja-JP" sz="900" b="0" i="0" u="none" strike="noStrike">
                          <a:solidFill>
                            <a:srgbClr val="000000"/>
                          </a:solidFill>
                          <a:effectLst/>
                          <a:latin typeface="Meiryo UI" panose="020B0604030504040204" pitchFamily="50" charset="-128"/>
                          <a:ea typeface="Meiryo UI" panose="020B0604030504040204" pitchFamily="50" charset="-128"/>
                        </a:rPr>
                        <a:t/>
                      </a:r>
                      <a:br>
                        <a:rPr lang="en-US" altLang="ja-JP" sz="900" b="0" i="0" u="none" strike="noStrike">
                          <a:solidFill>
                            <a:srgbClr val="000000"/>
                          </a:solidFill>
                          <a:effectLst/>
                          <a:latin typeface="Meiryo UI" panose="020B0604030504040204" pitchFamily="50" charset="-128"/>
                          <a:ea typeface="Meiryo UI" panose="020B0604030504040204" pitchFamily="50" charset="-128"/>
                        </a:rPr>
                      </a:b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r>
                        <a:rPr lang="ja-JP" altLang="en-US" sz="900" b="0" i="0" u="none" strike="noStrike">
                          <a:solidFill>
                            <a:srgbClr val="000000"/>
                          </a:solidFill>
                          <a:effectLst/>
                          <a:latin typeface="Meiryo UI" panose="020B0604030504040204" pitchFamily="50" charset="-128"/>
                          <a:ea typeface="Meiryo UI" panose="020B0604030504040204" pitchFamily="50" charset="-128"/>
                        </a:rPr>
                        <a:t>一貫性</a:t>
                      </a: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algn="l" fontAlgn="ctr"/>
                      <a:r>
                        <a:rPr kumimoji="1" lang="en-US" altLang="ja-JP" sz="900" i="0">
                          <a:solidFill>
                            <a:srgbClr val="FF0000"/>
                          </a:solidFill>
                          <a:latin typeface="Meiryo UI" panose="020B0604030504040204" pitchFamily="50" charset="-128"/>
                          <a:ea typeface="Meiryo UI" panose="020B0604030504040204" pitchFamily="50" charset="-128"/>
                        </a:rPr>
                        <a:t>※</a:t>
                      </a:r>
                      <a:r>
                        <a:rPr kumimoji="1" lang="ja-JP" altLang="en-US" sz="900" i="0">
                          <a:solidFill>
                            <a:srgbClr val="FF0000"/>
                          </a:solidFill>
                          <a:latin typeface="Meiryo UI" panose="020B0604030504040204" pitchFamily="50" charset="-128"/>
                          <a:ea typeface="Meiryo UI" panose="020B0604030504040204" pitchFamily="50" charset="-128"/>
                        </a:rPr>
                        <a:t>事業全体における地域のビジョン・コンセプト・ターゲットとの整合性について記載</a:t>
                      </a:r>
                      <a:endParaRPr kumimoji="1" lang="en-US" altLang="ja-JP" sz="900" i="0">
                        <a:solidFill>
                          <a:srgbClr val="FF0000"/>
                        </a:solidFill>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kumimoji="1" lang="ja-JP" altLang="en-US" sz="900" i="0">
                          <a:solidFill>
                            <a:srgbClr val="FF0000"/>
                          </a:solidFill>
                          <a:latin typeface="Meiryo UI" panose="020B0604030504040204" pitchFamily="50" charset="-128"/>
                          <a:ea typeface="Meiryo UI" panose="020B0604030504040204" pitchFamily="50" charset="-128"/>
                        </a:rPr>
                        <a:t>地域計画で定めた〇〇を達成するための改修事業である</a:t>
                      </a: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0032378"/>
                  </a:ext>
                </a:extLst>
              </a:tr>
              <a:tr h="955706">
                <a:tc vMerge="1">
                  <a:txBody>
                    <a:bodyPr/>
                    <a:lstStyle/>
                    <a:p>
                      <a:endParaRPr kumimoji="1" lang="ja-JP" altLang="en-US"/>
                    </a:p>
                  </a:txBody>
                  <a:tcPr/>
                </a:tc>
                <a:tc>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主要な</a:t>
                      </a:r>
                      <a:r>
                        <a:rPr lang="en-US" altLang="ja-JP" sz="900" b="0" i="0" u="none" strike="noStrike">
                          <a:solidFill>
                            <a:srgbClr val="000000"/>
                          </a:solidFill>
                          <a:effectLst/>
                          <a:latin typeface="Meiryo UI" panose="020B0604030504040204" pitchFamily="50" charset="-128"/>
                          <a:ea typeface="Meiryo UI" panose="020B0604030504040204" pitchFamily="50" charset="-128"/>
                        </a:rPr>
                        <a:t/>
                      </a:r>
                      <a:br>
                        <a:rPr lang="en-US" altLang="ja-JP" sz="900" b="0" i="0" u="none" strike="noStrike">
                          <a:solidFill>
                            <a:srgbClr val="000000"/>
                          </a:solidFill>
                          <a:effectLst/>
                          <a:latin typeface="Meiryo UI" panose="020B0604030504040204" pitchFamily="50" charset="-128"/>
                          <a:ea typeface="Meiryo UI" panose="020B0604030504040204" pitchFamily="50" charset="-128"/>
                        </a:rPr>
                      </a:br>
                      <a:r>
                        <a:rPr lang="ja-JP" altLang="en-US" sz="900" b="0" i="0" u="none" strike="noStrike">
                          <a:solidFill>
                            <a:srgbClr val="000000"/>
                          </a:solidFill>
                          <a:effectLst/>
                          <a:latin typeface="Meiryo UI" panose="020B0604030504040204" pitchFamily="50" charset="-128"/>
                          <a:ea typeface="Meiryo UI" panose="020B0604030504040204" pitchFamily="50" charset="-128"/>
                        </a:rPr>
                        <a:t>改修工事</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何をどうする改修であるかを明記（下記例）</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a:lnSpc>
                          <a:spcPct val="100000"/>
                        </a:lnSpc>
                        <a:buFontTx/>
                        <a:buNone/>
                      </a:pP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複数事業がある場合については</a:t>
                      </a:r>
                      <a:r>
                        <a:rPr lang="en-US" altLang="ja-JP" sz="900" b="0" i="0" u="none" strike="noStrike">
                          <a:solidFill>
                            <a:srgbClr val="FF0000"/>
                          </a:solidFill>
                          <a:effectLst/>
                          <a:latin typeface="Meiryo UI" panose="020B0604030504040204" pitchFamily="50" charset="-128"/>
                          <a:ea typeface="Meiryo UI" panose="020B0604030504040204" pitchFamily="50" charset="-128"/>
                        </a:rPr>
                        <a:t>2</a:t>
                      </a:r>
                      <a:r>
                        <a:rPr lang="ja-JP" altLang="en-US" sz="900" b="0" i="0" u="none" strike="noStrike">
                          <a:solidFill>
                            <a:srgbClr val="FF0000"/>
                          </a:solidFill>
                          <a:effectLst/>
                          <a:latin typeface="Meiryo UI" panose="020B0604030504040204" pitchFamily="50" charset="-128"/>
                          <a:ea typeface="Meiryo UI" panose="020B0604030504040204" pitchFamily="50" charset="-128"/>
                        </a:rPr>
                        <a:t>ページ目以降に記載</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a:lnSpc>
                          <a:spcPct val="100000"/>
                        </a:lnSpc>
                        <a:buFont typeface="Arial" panose="020B0604020202020204" pitchFamily="34" charset="0"/>
                        <a:buChar char="•"/>
                      </a:pP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ターゲット</a:t>
                      </a: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のため、〇〇をｘｘとするようなレストランの改修</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03552158"/>
                  </a:ext>
                </a:extLst>
              </a:tr>
              <a:tr h="95570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地域へ</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もたらされる効果の提示</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0" indent="0" algn="l" fontAlgn="ctr">
                        <a:buFont typeface="Arial" panose="020B0604020202020204" pitchFamily="34" charset="0"/>
                        <a:buNone/>
                      </a:pPr>
                      <a:r>
                        <a:rPr lang="en-US" altLang="ja-JP" sz="900" b="0" i="0" u="none" strike="noStrike">
                          <a:solidFill>
                            <a:srgbClr val="FF0000"/>
                          </a:solidFill>
                          <a:effectLst/>
                          <a:latin typeface="Meiryo UI" panose="020B0604030504040204" pitchFamily="50" charset="-128"/>
                          <a:ea typeface="Meiryo UI" panose="020B0604030504040204" pitchFamily="50" charset="-128"/>
                        </a:rPr>
                        <a:t>※</a:t>
                      </a:r>
                      <a:r>
                        <a:rPr lang="ja-JP" altLang="en-US" sz="900" b="0" i="0" u="none" strike="noStrike">
                          <a:solidFill>
                            <a:srgbClr val="FF0000"/>
                          </a:solidFill>
                          <a:effectLst/>
                          <a:latin typeface="Meiryo UI" panose="020B0604030504040204" pitchFamily="50" charset="-128"/>
                          <a:ea typeface="Meiryo UI" panose="020B0604030504040204" pitchFamily="50" charset="-128"/>
                        </a:rPr>
                        <a:t>改修工事による地域裨益性を明示（下記例）</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〇〇を実施することで地域での消費額の向上</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Ｘｘの回遊性の向上に寄与</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indent="-171450" algn="l" fontAlgn="ctr">
                        <a:buFont typeface="Arial" panose="020B0604020202020204" pitchFamily="34" charset="0"/>
                        <a:buChar char="•"/>
                      </a:pPr>
                      <a:r>
                        <a:rPr lang="ja-JP" altLang="en-US" sz="900" b="0" i="0" u="none" strike="noStrike">
                          <a:solidFill>
                            <a:srgbClr val="FF0000"/>
                          </a:solidFill>
                          <a:effectLst/>
                          <a:latin typeface="Meiryo UI" panose="020B0604030504040204" pitchFamily="50" charset="-128"/>
                          <a:ea typeface="Meiryo UI" panose="020B0604030504040204" pitchFamily="50" charset="-128"/>
                        </a:rPr>
                        <a:t>〇ｘに取り組むことにより、地域再訪の促進に寄与</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43653252"/>
                  </a:ext>
                </a:extLst>
              </a:tr>
              <a:tr h="955706">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施設の</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高付加</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価値化</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ポイント</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l" fontAlgn="ctr"/>
                      <a:r>
                        <a:rPr kumimoji="1" lang="en-US" altLang="ja-JP" sz="900" b="0" i="0" u="none" strike="noStrike">
                          <a:solidFill>
                            <a:srgbClr val="FF0000"/>
                          </a:solidFill>
                          <a:effectLst/>
                          <a:latin typeface="Meiryo UI" panose="020B0604030504040204" pitchFamily="50" charset="-128"/>
                          <a:ea typeface="Meiryo UI" panose="020B0604030504040204" pitchFamily="50" charset="-128"/>
                        </a:rPr>
                        <a:t>※</a:t>
                      </a:r>
                      <a:r>
                        <a:rPr kumimoji="1" lang="ja-JP" altLang="en-US" sz="900" b="0" i="0" u="none" strike="noStrike">
                          <a:solidFill>
                            <a:srgbClr val="FF0000"/>
                          </a:solidFill>
                          <a:effectLst/>
                          <a:latin typeface="Meiryo UI" panose="020B0604030504040204" pitchFamily="50" charset="-128"/>
                          <a:ea typeface="Meiryo UI" panose="020B0604030504040204" pitchFamily="50" charset="-128"/>
                        </a:rPr>
                        <a:t>この事業を実施することによって、改修前と比べてどのように収益力が向上するかを明記</a:t>
                      </a:r>
                      <a:endParaRPr kumimoji="1" lang="en-US" altLang="ja-JP" sz="900" b="0" i="0" u="none" strike="noStrike">
                        <a:solidFill>
                          <a:srgbClr val="FF0000"/>
                        </a:solidFill>
                        <a:effectLst/>
                        <a:latin typeface="Meiryo UI" panose="020B0604030504040204" pitchFamily="50" charset="-128"/>
                        <a:ea typeface="Meiryo UI" panose="020B0604030504040204" pitchFamily="50" charset="-128"/>
                      </a:endParaRPr>
                    </a:p>
                    <a:p>
                      <a:pPr marL="171450" marR="0" lvl="0" indent="-171450" algn="l"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900" b="0" i="0" u="none" strike="noStrike">
                          <a:solidFill>
                            <a:srgbClr val="FF0000"/>
                          </a:solidFill>
                          <a:effectLst/>
                          <a:latin typeface="Meiryo UI" panose="020B0604030504040204" pitchFamily="50" charset="-128"/>
                          <a:ea typeface="Meiryo UI" panose="020B0604030504040204" pitchFamily="50" charset="-128"/>
                        </a:rPr>
                        <a:t>〇〇によって（ターゲット）の満足感が高まることで、ｘｘとなり、収益力が向上する</a:t>
                      </a: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7522876"/>
                  </a:ext>
                </a:extLst>
              </a:tr>
            </a:tbl>
          </a:graphicData>
        </a:graphic>
      </p:graphicFrame>
      <p:sp>
        <p:nvSpPr>
          <p:cNvPr id="3" name="スライド番号プレースホルダー 3">
            <a:extLst>
              <a:ext uri="{FF2B5EF4-FFF2-40B4-BE49-F238E27FC236}">
                <a16:creationId xmlns:a16="http://schemas.microsoft.com/office/drawing/2014/main" id="{9482ADF7-DA96-406E-B926-CDB213A18DA0}"/>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8</a:t>
            </a:fld>
            <a:endParaRPr kumimoji="1" lang="ja-JP" altLang="en-US">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763855C9-DFD1-4722-85D6-365E8F3AD5FD}"/>
              </a:ext>
            </a:extLst>
          </p:cNvPr>
          <p:cNvSpPr/>
          <p:nvPr/>
        </p:nvSpPr>
        <p:spPr>
          <a:xfrm>
            <a:off x="4706471" y="1247454"/>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改修工事前</a:t>
            </a:r>
          </a:p>
        </p:txBody>
      </p:sp>
      <p:sp>
        <p:nvSpPr>
          <p:cNvPr id="8" name="正方形/長方形 7">
            <a:extLst>
              <a:ext uri="{FF2B5EF4-FFF2-40B4-BE49-F238E27FC236}">
                <a16:creationId xmlns:a16="http://schemas.microsoft.com/office/drawing/2014/main" id="{DE707227-21F3-47E5-B95F-4A3794AD6CCC}"/>
              </a:ext>
            </a:extLst>
          </p:cNvPr>
          <p:cNvSpPr/>
          <p:nvPr/>
        </p:nvSpPr>
        <p:spPr>
          <a:xfrm>
            <a:off x="4706471" y="392488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改修工事後</a:t>
            </a:r>
          </a:p>
        </p:txBody>
      </p:sp>
      <p:sp>
        <p:nvSpPr>
          <p:cNvPr id="9" name="正方形/長方形 8">
            <a:extLst>
              <a:ext uri="{FF2B5EF4-FFF2-40B4-BE49-F238E27FC236}">
                <a16:creationId xmlns:a16="http://schemas.microsoft.com/office/drawing/2014/main" id="{E8B49232-E862-4519-83D2-6D7EB2B685B4}"/>
              </a:ext>
            </a:extLst>
          </p:cNvPr>
          <p:cNvSpPr/>
          <p:nvPr/>
        </p:nvSpPr>
        <p:spPr>
          <a:xfrm>
            <a:off x="4783910" y="1489166"/>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改修対象の現状の写真</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768887E4-880C-411A-B8DF-1CB90E4FFC3C}"/>
              </a:ext>
            </a:extLst>
          </p:cNvPr>
          <p:cNvSpPr/>
          <p:nvPr/>
        </p:nvSpPr>
        <p:spPr>
          <a:xfrm>
            <a:off x="4783910" y="4182319"/>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11" name="二等辺三角形 10">
            <a:extLst>
              <a:ext uri="{FF2B5EF4-FFF2-40B4-BE49-F238E27FC236}">
                <a16:creationId xmlns:a16="http://schemas.microsoft.com/office/drawing/2014/main" id="{4CD82F90-09C2-4855-B430-27B51F8E7F39}"/>
              </a:ext>
            </a:extLst>
          </p:cNvPr>
          <p:cNvSpPr/>
          <p:nvPr/>
        </p:nvSpPr>
        <p:spPr>
          <a:xfrm flipV="1">
            <a:off x="5595037" y="3798173"/>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438D3F42-0747-4EE0-8137-57BB05B0FEFD}"/>
              </a:ext>
            </a:extLst>
          </p:cNvPr>
          <p:cNvSpPr/>
          <p:nvPr/>
        </p:nvSpPr>
        <p:spPr>
          <a:xfrm>
            <a:off x="4783910" y="1110831"/>
            <a:ext cx="3897511" cy="144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UI" panose="020B0604030504040204" pitchFamily="50" charset="-128"/>
                <a:ea typeface="Meiryo UI" panose="020B0604030504040204" pitchFamily="50" charset="-128"/>
              </a:rPr>
              <a:t>代表的な改修</a:t>
            </a:r>
          </a:p>
        </p:txBody>
      </p:sp>
      <p:pic>
        <p:nvPicPr>
          <p:cNvPr id="12" name="Picture 2" descr="団体旅行　レストラン に対する画像結果">
            <a:extLst>
              <a:ext uri="{FF2B5EF4-FFF2-40B4-BE49-F238E27FC236}">
                <a16:creationId xmlns:a16="http://schemas.microsoft.com/office/drawing/2014/main" id="{002FE1A4-EC1D-49C3-8D12-0AFB39364D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8812" y="1498928"/>
            <a:ext cx="3658993" cy="219097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カフェレストラン に対する画像結果">
            <a:extLst>
              <a:ext uri="{FF2B5EF4-FFF2-40B4-BE49-F238E27FC236}">
                <a16:creationId xmlns:a16="http://schemas.microsoft.com/office/drawing/2014/main" id="{02C17C74-20D0-4A52-A375-2ACA4FDFC4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8812" y="4210112"/>
            <a:ext cx="3658993" cy="2195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5737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a:extLst>
              <a:ext uri="{FF2B5EF4-FFF2-40B4-BE49-F238E27FC236}">
                <a16:creationId xmlns:a16="http://schemas.microsoft.com/office/drawing/2014/main" id="{0ACE04DD-0C25-47DA-A748-075FB38DF238}"/>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9</a:t>
            </a:fld>
            <a:endParaRPr kumimoji="1" lang="ja-JP" altLang="en-US">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8D145EB4-A803-4354-A711-72D7F9921905}"/>
              </a:ext>
            </a:extLst>
          </p:cNvPr>
          <p:cNvGraphicFramePr>
            <a:graphicFrameLocks noGrp="1"/>
          </p:cNvGraphicFramePr>
          <p:nvPr>
            <p:extLst>
              <p:ext uri="{D42A27DB-BD31-4B8C-83A1-F6EECF244321}">
                <p14:modId xmlns:p14="http://schemas.microsoft.com/office/powerpoint/2010/main" val="2807180231"/>
              </p:ext>
            </p:extLst>
          </p:nvPr>
        </p:nvGraphicFramePr>
        <p:xfrm>
          <a:off x="333484" y="1114491"/>
          <a:ext cx="8474336" cy="3977290"/>
        </p:xfrm>
        <a:graphic>
          <a:graphicData uri="http://schemas.openxmlformats.org/drawingml/2006/table">
            <a:tbl>
              <a:tblPr>
                <a:tableStyleId>{5C22544A-7EE6-4342-B048-85BDC9FD1C3A}</a:tableStyleId>
              </a:tblPr>
              <a:tblGrid>
                <a:gridCol w="335072">
                  <a:extLst>
                    <a:ext uri="{9D8B030D-6E8A-4147-A177-3AD203B41FA5}">
                      <a16:colId xmlns:a16="http://schemas.microsoft.com/office/drawing/2014/main" val="3632154056"/>
                    </a:ext>
                  </a:extLst>
                </a:gridCol>
                <a:gridCol w="855444">
                  <a:extLst>
                    <a:ext uri="{9D8B030D-6E8A-4147-A177-3AD203B41FA5}">
                      <a16:colId xmlns:a16="http://schemas.microsoft.com/office/drawing/2014/main" val="3437276246"/>
                    </a:ext>
                  </a:extLst>
                </a:gridCol>
                <a:gridCol w="2305050">
                  <a:extLst>
                    <a:ext uri="{9D8B030D-6E8A-4147-A177-3AD203B41FA5}">
                      <a16:colId xmlns:a16="http://schemas.microsoft.com/office/drawing/2014/main" val="1588803434"/>
                    </a:ext>
                  </a:extLst>
                </a:gridCol>
                <a:gridCol w="752475">
                  <a:extLst>
                    <a:ext uri="{9D8B030D-6E8A-4147-A177-3AD203B41FA5}">
                      <a16:colId xmlns:a16="http://schemas.microsoft.com/office/drawing/2014/main" val="1640831227"/>
                    </a:ext>
                  </a:extLst>
                </a:gridCol>
                <a:gridCol w="2143125">
                  <a:extLst>
                    <a:ext uri="{9D8B030D-6E8A-4147-A177-3AD203B41FA5}">
                      <a16:colId xmlns:a16="http://schemas.microsoft.com/office/drawing/2014/main" val="3716139860"/>
                    </a:ext>
                  </a:extLst>
                </a:gridCol>
                <a:gridCol w="1041585">
                  <a:extLst>
                    <a:ext uri="{9D8B030D-6E8A-4147-A177-3AD203B41FA5}">
                      <a16:colId xmlns:a16="http://schemas.microsoft.com/office/drawing/2014/main" val="2508646294"/>
                    </a:ext>
                  </a:extLst>
                </a:gridCol>
                <a:gridCol w="1041585">
                  <a:extLst>
                    <a:ext uri="{9D8B030D-6E8A-4147-A177-3AD203B41FA5}">
                      <a16:colId xmlns:a16="http://schemas.microsoft.com/office/drawing/2014/main" val="1096437254"/>
                    </a:ext>
                  </a:extLst>
                </a:gridCol>
              </a:tblGrid>
              <a:tr h="348438">
                <a:tc>
                  <a:txBody>
                    <a:bodyPr/>
                    <a:lstStyle/>
                    <a:p>
                      <a:pPr algn="l" fontAlgn="ctr"/>
                      <a:r>
                        <a:rPr lang="ja-JP" altLang="en-US" sz="1100" b="1" u="none" strike="noStrike">
                          <a:effectLst/>
                          <a:latin typeface="Meiryo UI" panose="020B0604030504040204" pitchFamily="50" charset="-128"/>
                          <a:ea typeface="Meiryo UI" panose="020B0604030504040204" pitchFamily="50" charset="-128"/>
                        </a:rPr>
                        <a:t>　</a:t>
                      </a:r>
                      <a:r>
                        <a:rPr lang="en-US" altLang="ja-JP" sz="1100" b="1" u="none" strike="noStrike">
                          <a:effectLst/>
                          <a:latin typeface="Meiryo UI" panose="020B0604030504040204" pitchFamily="50" charset="-128"/>
                          <a:ea typeface="Meiryo UI" panose="020B0604030504040204" pitchFamily="50" charset="-128"/>
                        </a:rPr>
                        <a:t>#</a:t>
                      </a:r>
                      <a:endParaRPr lang="ja-JP"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工事区分</a:t>
                      </a:r>
                      <a:endParaRPr lang="en-US" altLang="ja-JP"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改修工事内容</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u="none" strike="noStrike">
                          <a:effectLst/>
                          <a:latin typeface="Meiryo UI" panose="020B0604030504040204" pitchFamily="50" charset="-128"/>
                          <a:ea typeface="Meiryo UI" panose="020B0604030504040204" pitchFamily="50" charset="-128"/>
                        </a:rPr>
                        <a:t>面積</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工事発注先</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税別事業費</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税別</a:t>
                      </a:r>
                      <a:r>
                        <a:rPr lang="zh-TW" altLang="en-US" sz="1100" b="1" i="0" u="none" strike="noStrike">
                          <a:solidFill>
                            <a:srgbClr val="000000"/>
                          </a:solidFill>
                          <a:effectLst/>
                          <a:latin typeface="Meiryo UI" panose="020B0604030504040204" pitchFamily="50" charset="-128"/>
                          <a:ea typeface="Meiryo UI" panose="020B0604030504040204" pitchFamily="50" charset="-128"/>
                        </a:rPr>
                        <a:t>補助金</a:t>
                      </a:r>
                      <a:endParaRPr lang="en-US" altLang="zh-TW" sz="1100" b="1"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zh-TW" altLang="en-US" sz="1100" b="1" i="0" u="none" strike="noStrike">
                          <a:solidFill>
                            <a:srgbClr val="000000"/>
                          </a:solidFill>
                          <a:effectLst/>
                          <a:latin typeface="Meiryo UI" panose="020B0604030504040204" pitchFamily="50" charset="-128"/>
                          <a:ea typeface="Meiryo UI" panose="020B0604030504040204" pitchFamily="50" charset="-128"/>
                        </a:rPr>
                        <a:t>申請額</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881900706"/>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本体工事</a:t>
                      </a:r>
                      <a:endParaRPr lang="en-US" altLang="ja-JP" sz="100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外観改修（部分）</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〇〇株式会社</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53344131"/>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2</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本体工事</a:t>
                      </a:r>
                      <a:endParaRPr lang="en-US" altLang="ja-JP"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駐車場整備</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a:solidFill>
                            <a:srgbClr val="FF0000"/>
                          </a:solidFill>
                          <a:effectLst/>
                          <a:latin typeface="Meiryo UI" panose="020B0604030504040204" pitchFamily="50" charset="-128"/>
                          <a:ea typeface="Meiryo UI" panose="020B0604030504040204" pitchFamily="50" charset="-128"/>
                        </a:rPr>
                        <a:t>〇〇株式会社</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11435093"/>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3</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本体工事</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内装改修</a:t>
                      </a:r>
                      <a:endParaRPr lang="en-US" altLang="ja-JP"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a:solidFill>
                            <a:srgbClr val="FF0000"/>
                          </a:solidFill>
                          <a:effectLst/>
                          <a:latin typeface="Meiryo UI" panose="020B0604030504040204" pitchFamily="50" charset="-128"/>
                          <a:ea typeface="Meiryo UI" panose="020B0604030504040204" pitchFamily="50" charset="-128"/>
                        </a:rPr>
                        <a:t>〇〇株式会社</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86074722"/>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4</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附帯工事</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屋外休憩所の改修</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a:solidFill>
                            <a:srgbClr val="FF0000"/>
                          </a:solidFill>
                          <a:effectLst/>
                          <a:latin typeface="Meiryo UI" panose="020B0604030504040204" pitchFamily="50" charset="-128"/>
                          <a:ea typeface="Meiryo UI" panose="020B0604030504040204" pitchFamily="50" charset="-128"/>
                        </a:rPr>
                        <a:t>〇〇株式会社</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105737"/>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5</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effectLst/>
                          <a:latin typeface="Meiryo UI" panose="020B0604030504040204" pitchFamily="50" charset="-128"/>
                          <a:ea typeface="Meiryo UI" panose="020B0604030504040204" pitchFamily="50" charset="-128"/>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effectLst/>
                          <a:latin typeface="Meiryo UI" panose="020B0604030504040204" pitchFamily="50" charset="-128"/>
                          <a:ea typeface="Meiryo UI" panose="020B0604030504040204" pitchFamily="50" charset="-128"/>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17453373"/>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6</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en-US" altLang="ja-JP"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4886911"/>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7</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58284372"/>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8</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57179745"/>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9</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13713295"/>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10</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32135893"/>
                  </a:ext>
                </a:extLst>
              </a:tr>
              <a:tr h="274744">
                <a:tc gridSpan="5">
                  <a:txBody>
                    <a:bodyPr/>
                    <a:lstStyle/>
                    <a:p>
                      <a:pPr algn="l" fontAlgn="ctr"/>
                      <a:r>
                        <a:rPr lang="ja-JP" altLang="en-US" sz="1000" u="none" strike="noStrike">
                          <a:effectLst/>
                          <a:latin typeface="Meiryo UI" panose="020B0604030504040204" pitchFamily="50" charset="-128"/>
                          <a:ea typeface="Meiryo UI" panose="020B0604030504040204" pitchFamily="50" charset="-128"/>
                        </a:rPr>
                        <a:t>本体工事合計（税別）</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　〇〇千円</a:t>
                      </a:r>
                      <a:endParaRPr lang="en-US" altLang="ja-JP" sz="1000" b="0" i="0" u="none" strike="noStrike">
                        <a:solidFill>
                          <a:srgbClr val="FF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9266669"/>
                  </a:ext>
                </a:extLst>
              </a:tr>
              <a:tr h="274744">
                <a:tc gridSpan="5">
                  <a:txBody>
                    <a:bodyPr/>
                    <a:lstStyle/>
                    <a:p>
                      <a:pPr algn="l" fontAlgn="ctr"/>
                      <a:r>
                        <a:rPr lang="ja-JP" altLang="en-US" sz="1000" u="none" strike="noStrike">
                          <a:effectLst/>
                          <a:latin typeface="Meiryo UI" panose="020B0604030504040204" pitchFamily="50" charset="-128"/>
                          <a:ea typeface="Meiryo UI" panose="020B0604030504040204" pitchFamily="50" charset="-128"/>
                        </a:rPr>
                        <a:t>附帯工事合計（税別）</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　〇〇千円</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0548252"/>
                  </a:ext>
                </a:extLst>
              </a:tr>
              <a:tr h="274744">
                <a:tc gridSpan="5">
                  <a:txBody>
                    <a:bodyPr/>
                    <a:lstStyle/>
                    <a:p>
                      <a:pPr algn="l" fontAlgn="ctr"/>
                      <a:r>
                        <a:rPr lang="ja-JP" altLang="en-US" sz="1000" u="none" strike="noStrike">
                          <a:effectLst/>
                          <a:latin typeface="Meiryo UI" panose="020B0604030504040204" pitchFamily="50" charset="-128"/>
                          <a:ea typeface="Meiryo UI" panose="020B0604030504040204" pitchFamily="50" charset="-128"/>
                        </a:rPr>
                        <a:t>総額（税別）</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rgbClr val="FF0000"/>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rgbClr val="FF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a:solidFill>
                            <a:srgbClr val="FF0000"/>
                          </a:solidFill>
                          <a:effectLst/>
                          <a:latin typeface="Meiryo UI" panose="020B0604030504040204" pitchFamily="50" charset="-128"/>
                          <a:ea typeface="Meiryo UI" panose="020B0604030504040204" pitchFamily="50" charset="-128"/>
                        </a:rPr>
                        <a:t>　〇〇千円</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1172245"/>
                  </a:ext>
                </a:extLst>
              </a:tr>
            </a:tbl>
          </a:graphicData>
        </a:graphic>
      </p:graphicFrame>
      <p:graphicFrame>
        <p:nvGraphicFramePr>
          <p:cNvPr id="9" name="表 9">
            <a:extLst>
              <a:ext uri="{FF2B5EF4-FFF2-40B4-BE49-F238E27FC236}">
                <a16:creationId xmlns:a16="http://schemas.microsoft.com/office/drawing/2014/main" id="{662312AE-A83A-4399-9138-B5D99BB316D1}"/>
              </a:ext>
            </a:extLst>
          </p:cNvPr>
          <p:cNvGraphicFramePr>
            <a:graphicFrameLocks noGrp="1"/>
          </p:cNvGraphicFramePr>
          <p:nvPr>
            <p:extLst>
              <p:ext uri="{D42A27DB-BD31-4B8C-83A1-F6EECF244321}">
                <p14:modId xmlns:p14="http://schemas.microsoft.com/office/powerpoint/2010/main" val="4048601036"/>
              </p:ext>
            </p:extLst>
          </p:nvPr>
        </p:nvGraphicFramePr>
        <p:xfrm>
          <a:off x="333484" y="5807193"/>
          <a:ext cx="8474335" cy="741680"/>
        </p:xfrm>
        <a:graphic>
          <a:graphicData uri="http://schemas.openxmlformats.org/drawingml/2006/table">
            <a:tbl>
              <a:tblPr firstRow="1" bandRow="1">
                <a:tableStyleId>{2D5ABB26-0587-4C30-8999-92F81FD0307C}</a:tableStyleId>
              </a:tblPr>
              <a:tblGrid>
                <a:gridCol w="669080">
                  <a:extLst>
                    <a:ext uri="{9D8B030D-6E8A-4147-A177-3AD203B41FA5}">
                      <a16:colId xmlns:a16="http://schemas.microsoft.com/office/drawing/2014/main" val="4059974122"/>
                    </a:ext>
                  </a:extLst>
                </a:gridCol>
                <a:gridCol w="7805255">
                  <a:extLst>
                    <a:ext uri="{9D8B030D-6E8A-4147-A177-3AD203B41FA5}">
                      <a16:colId xmlns:a16="http://schemas.microsoft.com/office/drawing/2014/main" val="3557855340"/>
                    </a:ext>
                  </a:extLst>
                </a:gridCol>
              </a:tblGrid>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1</a:t>
                      </a:r>
                      <a:r>
                        <a:rPr kumimoji="1" lang="ja-JP" altLang="en-US" sz="1100" b="1">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kumimoji="1" lang="ja-JP" altLang="en-US" sz="1100">
                          <a:solidFill>
                            <a:srgbClr val="FF0000"/>
                          </a:solidFill>
                          <a:latin typeface="Meiryo UI" panose="020B0604030504040204" pitchFamily="50" charset="-128"/>
                          <a:ea typeface="Meiryo UI" panose="020B0604030504040204" pitchFamily="50" charset="-128"/>
                        </a:rPr>
                        <a:t>外観改修、屋外休憩所の改修を実施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138266"/>
                  </a:ext>
                </a:extLst>
              </a:tr>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2</a:t>
                      </a:r>
                      <a:r>
                        <a:rPr kumimoji="1" lang="ja-JP" altLang="en-US" sz="1100" b="1">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kumimoji="1" lang="ja-JP" altLang="en-US" sz="1100">
                          <a:solidFill>
                            <a:srgbClr val="FF0000"/>
                          </a:solidFill>
                          <a:latin typeface="Meiryo UI" panose="020B0604030504040204" pitchFamily="50" charset="-128"/>
                          <a:ea typeface="Meiryo UI" panose="020B0604030504040204" pitchFamily="50" charset="-128"/>
                        </a:rPr>
                        <a:t>内装改修と駐車場改修を実施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9764042"/>
                  </a:ext>
                </a:extLst>
              </a:tr>
            </a:tbl>
          </a:graphicData>
        </a:graphic>
      </p:graphicFrame>
      <p:sp>
        <p:nvSpPr>
          <p:cNvPr id="10" name="テキスト ボックス 9">
            <a:extLst>
              <a:ext uri="{FF2B5EF4-FFF2-40B4-BE49-F238E27FC236}">
                <a16:creationId xmlns:a16="http://schemas.microsoft.com/office/drawing/2014/main" id="{7689B47D-6503-4526-9B9A-766484685E15}"/>
              </a:ext>
            </a:extLst>
          </p:cNvPr>
          <p:cNvSpPr txBox="1"/>
          <p:nvPr/>
        </p:nvSpPr>
        <p:spPr>
          <a:xfrm>
            <a:off x="333483" y="5369989"/>
            <a:ext cx="8474335" cy="430887"/>
          </a:xfrm>
          <a:prstGeom prst="rect">
            <a:avLst/>
          </a:prstGeom>
          <a:noFill/>
        </p:spPr>
        <p:txBody>
          <a:bodyPr wrap="square">
            <a:spAutoFit/>
          </a:bodyPr>
          <a:lstStyle/>
          <a:p>
            <a:r>
              <a:rPr lang="ja-JP" altLang="en-US" sz="1100" b="1">
                <a:latin typeface="Meiryo UI" panose="020B0604030504040204" pitchFamily="50" charset="-128"/>
                <a:ea typeface="Meiryo UI" panose="020B0604030504040204" pitchFamily="50" charset="-128"/>
              </a:rPr>
              <a:t>複数年度にわたる事業を計画しており、工事が第</a:t>
            </a:r>
            <a:r>
              <a:rPr lang="en-US" altLang="ja-JP" sz="1100" b="1">
                <a:latin typeface="Meiryo UI" panose="020B0604030504040204" pitchFamily="50" charset="-128"/>
                <a:ea typeface="Meiryo UI" panose="020B0604030504040204" pitchFamily="50" charset="-128"/>
              </a:rPr>
              <a:t>1</a:t>
            </a:r>
            <a:r>
              <a:rPr lang="ja-JP" altLang="en-US" sz="1100" b="1">
                <a:latin typeface="Meiryo UI" panose="020B0604030504040204" pitchFamily="50" charset="-128"/>
                <a:ea typeface="Meiryo UI" panose="020B0604030504040204" pitchFamily="50" charset="-128"/>
              </a:rPr>
              <a:t>期・第</a:t>
            </a:r>
            <a:r>
              <a:rPr lang="en-US" altLang="ja-JP" sz="1100" b="1">
                <a:latin typeface="Meiryo UI" panose="020B0604030504040204" pitchFamily="50" charset="-128"/>
                <a:ea typeface="Meiryo UI" panose="020B0604030504040204" pitchFamily="50" charset="-128"/>
              </a:rPr>
              <a:t>2</a:t>
            </a:r>
            <a:r>
              <a:rPr lang="ja-JP" altLang="en-US" sz="1100" b="1">
                <a:latin typeface="Meiryo UI" panose="020B0604030504040204" pitchFamily="50" charset="-128"/>
                <a:ea typeface="Meiryo UI" panose="020B0604030504040204" pitchFamily="50" charset="-128"/>
              </a:rPr>
              <a:t>期にまたがる場合はそれぞれの期間で実施する事業の概要を記載してください。</a:t>
            </a:r>
            <a:endParaRPr lang="en-US" altLang="ja-JP" sz="1100" b="1">
              <a:latin typeface="Meiryo UI" panose="020B0604030504040204" pitchFamily="50" charset="-128"/>
              <a:ea typeface="Meiryo UI" panose="020B0604030504040204" pitchFamily="50" charset="-128"/>
            </a:endParaRPr>
          </a:p>
          <a:p>
            <a:r>
              <a:rPr lang="en-US" altLang="ja-JP" sz="1100" b="1">
                <a:latin typeface="Meiryo UI" panose="020B0604030504040204" pitchFamily="50" charset="-128"/>
                <a:ea typeface="Meiryo UI" panose="020B0604030504040204" pitchFamily="50" charset="-128"/>
              </a:rPr>
              <a:t>※</a:t>
            </a:r>
            <a:r>
              <a:rPr lang="ja-JP" altLang="en-US" sz="1100" b="1">
                <a:latin typeface="Meiryo UI" panose="020B0604030504040204" pitchFamily="50" charset="-128"/>
                <a:ea typeface="Meiryo UI" panose="020B0604030504040204" pitchFamily="50" charset="-128"/>
              </a:rPr>
              <a:t>対象者のみ記入</a:t>
            </a:r>
          </a:p>
        </p:txBody>
      </p:sp>
      <p:sp>
        <p:nvSpPr>
          <p:cNvPr id="8" name="テキスト ボックス 7">
            <a:extLst>
              <a:ext uri="{FF2B5EF4-FFF2-40B4-BE49-F238E27FC236}">
                <a16:creationId xmlns:a16="http://schemas.microsoft.com/office/drawing/2014/main" id="{CBFF7E7F-4475-4881-A603-90D05FD558AC}"/>
              </a:ext>
            </a:extLst>
          </p:cNvPr>
          <p:cNvSpPr txBox="1"/>
          <p:nvPr/>
        </p:nvSpPr>
        <p:spPr>
          <a:xfrm>
            <a:off x="336082" y="808371"/>
            <a:ext cx="8474335" cy="261610"/>
          </a:xfrm>
          <a:prstGeom prst="rect">
            <a:avLst/>
          </a:prstGeom>
          <a:noFill/>
        </p:spPr>
        <p:txBody>
          <a:bodyPr wrap="square">
            <a:spAutoFit/>
          </a:bodyPr>
          <a:lstStyle/>
          <a:p>
            <a:r>
              <a:rPr lang="ja-JP" altLang="en-US" sz="1100" b="1">
                <a:latin typeface="Meiryo UI" panose="020B0604030504040204" pitchFamily="50" charset="-128"/>
                <a:ea typeface="Meiryo UI" panose="020B0604030504040204" pitchFamily="50" charset="-128"/>
              </a:rPr>
              <a:t>実施する全ての改修事業（主要な改修工事についても含める）について記載してください。必要に応じて列を追加してください。</a:t>
            </a:r>
          </a:p>
        </p:txBody>
      </p:sp>
    </p:spTree>
    <p:extLst>
      <p:ext uri="{BB962C8B-B14F-4D97-AF65-F5344CB8AC3E}">
        <p14:creationId xmlns:p14="http://schemas.microsoft.com/office/powerpoint/2010/main" val="6756174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p:properties xmlns:p="http://schemas.microsoft.com/office/2006/metadata/properties" xmlns:xsi="http://www.w3.org/2001/XMLSchema-instance" xmlns:pc="http://schemas.microsoft.com/office/infopath/2007/PartnerControls">
  <documentManagement>
    <MediaLengthInSeconds xmlns="97d214e1-938a-44bb-9cd3-01e38c5eb5c1" xsi:nil="true"/>
    <SharedWithUsers xmlns="518146f0-1ff6-4923-9176-4829f8c48e50">
      <UserInfo>
        <DisplayName>Kairi Suzuki</DisplayName>
        <AccountId>26</AccountId>
        <AccountType/>
      </UserInfo>
    </SharedWithUsers>
    <TaxCatchAll xmlns="50c908b1-f277-4340-90a9-4611d0b0f078" xsi:nil="true"/>
    <lcf76f155ced4ddcb4097134ff3c332f xmlns="97d214e1-938a-44bb-9cd3-01e38c5eb5c1">
      <Terms xmlns="http://schemas.microsoft.com/office/infopath/2007/PartnerControls"/>
    </lcf76f155ced4ddcb4097134ff3c332f>
    <_Flow_SignoffStatus xmlns="97d214e1-938a-44bb-9cd3-01e38c5eb5c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1D773CFC55E2B45B936EC0F85CDE04C" ma:contentTypeVersion="17" ma:contentTypeDescription="新しいドキュメントを作成します。" ma:contentTypeScope="" ma:versionID="a799766da7cfb821c39422fc70ff2b64">
  <xsd:schema xmlns:xsd="http://www.w3.org/2001/XMLSchema" xmlns:xs="http://www.w3.org/2001/XMLSchema" xmlns:p="http://schemas.microsoft.com/office/2006/metadata/properties" xmlns:ns2="97d214e1-938a-44bb-9cd3-01e38c5eb5c1" xmlns:ns3="518146f0-1ff6-4923-9176-4829f8c48e50" xmlns:ns4="50c908b1-f277-4340-90a9-4611d0b0f078" targetNamespace="http://schemas.microsoft.com/office/2006/metadata/properties" ma:root="true" ma:fieldsID="fef720b256ecc96ec6ade4d258df6e7e" ns2:_="" ns3:_="" ns4:_="">
    <xsd:import namespace="97d214e1-938a-44bb-9cd3-01e38c5eb5c1"/>
    <xsd:import namespace="518146f0-1ff6-4923-9176-4829f8c48e50"/>
    <xsd:import namespace="50c908b1-f277-4340-90a9-4611d0b0f07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Location" minOccurs="0"/>
                <xsd:element ref="ns2:MediaServiceAutoKeyPoints" minOccurs="0"/>
                <xsd:element ref="ns2:MediaServiceKeyPoints" minOccurs="0"/>
                <xsd:element ref="ns2:lcf76f155ced4ddcb4097134ff3c332f" minOccurs="0"/>
                <xsd:element ref="ns4:TaxCatchAll"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d214e1-938a-44bb-9cd3-01e38c5eb5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33ef62f9-2e07-484b-bd79-00aec90129fe" ma:termSetId="09814cd3-568e-fe90-9814-8d621ff8fb84" ma:anchorId="fba54fb3-c3e1-fe81-a776-ca4b69148c4d" ma:open="true" ma:isKeyword="false">
      <xsd:complexType>
        <xsd:sequence>
          <xsd:element ref="pc:Terms" minOccurs="0" maxOccurs="1"/>
        </xsd:sequence>
      </xsd:complexType>
    </xsd:element>
    <xsd:element name="_Flow_SignoffStatus" ma:index="24"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8146f0-1ff6-4923-9176-4829f8c48e50" elementFormDefault="qualified">
    <xsd:import namespace="http://schemas.microsoft.com/office/2006/documentManagement/types"/>
    <xsd:import namespace="http://schemas.microsoft.com/office/infopath/2007/PartnerControls"/>
    <xsd:element name="SharedWithUsers" ma:index="15"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共有相手の詳細情報"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0c908b1-f277-4340-90a9-4611d0b0f078"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fea6ec54-fa50-46af-8c35-c33d01b5b3a5}" ma:internalName="TaxCatchAll" ma:showField="CatchAllData" ma:web="518146f0-1ff6-4923-9176-4829f8c48e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0B2CB6F-8EAC-468C-91C8-C3596DE81E04}">
  <ds:schemaRefs>
    <ds:schemaRef ds:uri="http://purl.org/dc/terms/"/>
    <ds:schemaRef ds:uri="97d214e1-938a-44bb-9cd3-01e38c5eb5c1"/>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50c908b1-f277-4340-90a9-4611d0b0f078"/>
    <ds:schemaRef ds:uri="518146f0-1ff6-4923-9176-4829f8c48e50"/>
    <ds:schemaRef ds:uri="http://www.w3.org/XML/1998/namespace"/>
  </ds:schemaRefs>
</ds:datastoreItem>
</file>

<file path=customXml/itemProps2.xml><?xml version="1.0" encoding="utf-8"?>
<ds:datastoreItem xmlns:ds="http://schemas.openxmlformats.org/officeDocument/2006/customXml" ds:itemID="{8568D79E-2CFF-4619-B1F7-A00AD63DC57E}">
  <ds:schemaRefs>
    <ds:schemaRef ds:uri="50c908b1-f277-4340-90a9-4611d0b0f078"/>
    <ds:schemaRef ds:uri="518146f0-1ff6-4923-9176-4829f8c48e50"/>
    <ds:schemaRef ds:uri="97d214e1-938a-44bb-9cd3-01e38c5eb5c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4F94758-02F2-4988-B37D-C64E6C92303B}">
  <ds:schemaRefs>
    <ds:schemaRef ds:uri="http://schemas.microsoft.com/sharepoint/v3/contenttype/forms"/>
  </ds:schemaRefs>
</ds:datastoreItem>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0x010100A1D773CFC55E2B45B936EC0F85CDE04C</vt:lpwstr>
  </property>
  <property fmtid="{D5CDD505-2E9C-101B-9397-08002B2CF9AE}" pid="3" name="xd_ProgID">
    <vt:lpwstr/>
  </property>
  <property fmtid="{D5CDD505-2E9C-101B-9397-08002B2CF9AE}" pid="4" name="ComplianceAssetId">
    <vt:lpwstr/>
  </property>
  <property fmtid="{D5CDD505-2E9C-101B-9397-08002B2CF9AE}" pid="5" name="TemplateUrl">
    <vt:lpwstr/>
  </property>
  <property fmtid="{D5CDD505-2E9C-101B-9397-08002B2CF9AE}" pid="6" name="_ExtendedDescription">
    <vt:lpwstr/>
  </property>
  <property fmtid="{D5CDD505-2E9C-101B-9397-08002B2CF9AE}" pid="7" name="TriggerFlowInfo">
    <vt:lpwstr/>
  </property>
  <property fmtid="{D5CDD505-2E9C-101B-9397-08002B2CF9AE}" pid="8" name="xd_Signature">
    <vt:bool>false</vt:bool>
  </property>
  <property fmtid="{D5CDD505-2E9C-101B-9397-08002B2CF9AE}" pid="9" name="MediaServiceImageTags">
    <vt:lpwstr/>
  </property>
</Properties>
</file>