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35"/>
  </p:notesMasterIdLst>
  <p:sldIdLst>
    <p:sldId id="2147375976" r:id="rId5"/>
    <p:sldId id="2147375540" r:id="rId6"/>
    <p:sldId id="2147375971" r:id="rId7"/>
    <p:sldId id="3687" r:id="rId8"/>
    <p:sldId id="3685" r:id="rId9"/>
    <p:sldId id="3697" r:id="rId10"/>
    <p:sldId id="2147375972" r:id="rId11"/>
    <p:sldId id="3710" r:id="rId12"/>
    <p:sldId id="3708" r:id="rId13"/>
    <p:sldId id="3717" r:id="rId14"/>
    <p:sldId id="3718" r:id="rId15"/>
    <p:sldId id="2147375970" r:id="rId16"/>
    <p:sldId id="3696" r:id="rId17"/>
    <p:sldId id="3704" r:id="rId18"/>
    <p:sldId id="2147375973" r:id="rId19"/>
    <p:sldId id="3719" r:id="rId20"/>
    <p:sldId id="3720" r:id="rId21"/>
    <p:sldId id="2147375968" r:id="rId22"/>
    <p:sldId id="2147375969" r:id="rId23"/>
    <p:sldId id="2147375977" r:id="rId24"/>
    <p:sldId id="2147375982" r:id="rId25"/>
    <p:sldId id="2147375979" r:id="rId26"/>
    <p:sldId id="2147375980" r:id="rId27"/>
    <p:sldId id="2147375981" r:id="rId28"/>
    <p:sldId id="2147375974" r:id="rId29"/>
    <p:sldId id="3695" r:id="rId30"/>
    <p:sldId id="3707" r:id="rId31"/>
    <p:sldId id="2147375975" r:id="rId32"/>
    <p:sldId id="3723" r:id="rId33"/>
    <p:sldId id="214737596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様式3_宿泊施設" id="{5A9D53E3-28DA-4E99-A6E3-77BC7E109AC3}">
          <p14:sldIdLst>
            <p14:sldId id="2147375976"/>
            <p14:sldId id="2147375540"/>
            <p14:sldId id="2147375971"/>
            <p14:sldId id="3687"/>
            <p14:sldId id="3685"/>
            <p14:sldId id="3697"/>
          </p14:sldIdLst>
        </p14:section>
        <p14:section name="様式3_観光施設" id="{CB60958D-31D9-400A-AE13-1B786EEFBF2F}">
          <p14:sldIdLst>
            <p14:sldId id="2147375972"/>
            <p14:sldId id="3710"/>
            <p14:sldId id="3708"/>
            <p14:sldId id="3717"/>
            <p14:sldId id="3718"/>
          </p14:sldIdLst>
        </p14:section>
        <p14:section name="様式3_廃屋撤去" id="{DF0BF0AF-AED0-43AE-8B1B-C3BE7D8133C2}">
          <p14:sldIdLst>
            <p14:sldId id="2147375970"/>
            <p14:sldId id="3696"/>
            <p14:sldId id="3704"/>
          </p14:sldIdLst>
        </p14:section>
        <p14:section name="様式3_廃屋の撤去+再建" id="{13FE12F7-CE0E-454B-8FEE-B77CF140352E}">
          <p14:sldIdLst>
            <p14:sldId id="2147375973"/>
            <p14:sldId id="3719"/>
            <p14:sldId id="3720"/>
            <p14:sldId id="2147375968"/>
            <p14:sldId id="2147375969"/>
          </p14:sldIdLst>
        </p14:section>
        <p14:section name="様式3_公的施設" id="{EC1FBA0B-5F85-4896-AC35-DEE49CD90EDD}">
          <p14:sldIdLst>
            <p14:sldId id="2147375977"/>
            <p14:sldId id="2147375982"/>
            <p14:sldId id="2147375979"/>
            <p14:sldId id="2147375980"/>
            <p14:sldId id="2147375981"/>
          </p14:sldIdLst>
        </p14:section>
        <p14:section name="様式3_実証実験" id="{0382665E-224C-4689-B65D-A44192D7601B}">
          <p14:sldIdLst>
            <p14:sldId id="2147375974"/>
            <p14:sldId id="3695"/>
            <p14:sldId id="3707"/>
          </p14:sldIdLst>
        </p14:section>
        <p14:section name="様式3_実証実験（交通実証）" id="{DB907BFA-AF36-4DF9-B02B-3E5C4784620F}">
          <p14:sldIdLst>
            <p14:sldId id="2147375975"/>
            <p14:sldId id="3723"/>
            <p14:sldId id="21473759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8857EA-9A66-499E-8446-E977FD8BD358}" v="5" dt="2023-02-28T08:17:10.225"/>
    <p1510:client id="{F1CB524D-A6A7-4380-AB90-E4BE80BF0FDD}" v="4" dt="2023-02-27T09:49:34.752"/>
    <p1510:client id="{FD1F745D-5193-4A4A-8710-0D14CCD28089}" v="187" dt="2023-02-27T08:44:45.56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2064" y="72"/>
      </p:cViewPr>
      <p:guideLst/>
    </p:cSldViewPr>
  </p:slideViewPr>
  <p:notesTextViewPr>
    <p:cViewPr>
      <p:scale>
        <a:sx n="1" d="1"/>
        <a:sy n="1" d="1"/>
      </p:scale>
      <p:origin x="0" y="0"/>
    </p:cViewPr>
  </p:notesTextViewPr>
  <p:gridSpacing cx="76200" cy="76200"/>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slide" Target="slides/slide9.xml" />
  <Relationship Id="rId18" Type="http://schemas.openxmlformats.org/officeDocument/2006/relationships/slide" Target="slides/slide14.xml" />
  <Relationship Id="rId26" Type="http://schemas.openxmlformats.org/officeDocument/2006/relationships/slide" Target="slides/slide22.xml" />
  <Relationship Id="rId39" Type="http://schemas.openxmlformats.org/officeDocument/2006/relationships/tableStyles" Target="tableStyles.xml" />
  <Relationship Id="rId3" Type="http://schemas.openxmlformats.org/officeDocument/2006/relationships/customXml" Target="../customXml/item3.xml" />
  <Relationship Id="rId21" Type="http://schemas.openxmlformats.org/officeDocument/2006/relationships/slide" Target="slides/slide17.xml" />
  <Relationship Id="rId34" Type="http://schemas.openxmlformats.org/officeDocument/2006/relationships/slide" Target="slides/slide30.xml" />
  <Relationship Id="rId7" Type="http://schemas.openxmlformats.org/officeDocument/2006/relationships/slide" Target="slides/slide3.xml" />
  <Relationship Id="rId12" Type="http://schemas.openxmlformats.org/officeDocument/2006/relationships/slide" Target="slides/slide8.xml" />
  <Relationship Id="rId17" Type="http://schemas.openxmlformats.org/officeDocument/2006/relationships/slide" Target="slides/slide13.xml" />
  <Relationship Id="rId25" Type="http://schemas.openxmlformats.org/officeDocument/2006/relationships/slide" Target="slides/slide21.xml" />
  <Relationship Id="rId33" Type="http://schemas.openxmlformats.org/officeDocument/2006/relationships/slide" Target="slides/slide29.xml" />
  <Relationship Id="rId38" Type="http://schemas.openxmlformats.org/officeDocument/2006/relationships/theme" Target="theme/theme1.xml" />
  <Relationship Id="rId2" Type="http://schemas.openxmlformats.org/officeDocument/2006/relationships/customXml" Target="../customXml/item2.xml" />
  <Relationship Id="rId16" Type="http://schemas.openxmlformats.org/officeDocument/2006/relationships/slide" Target="slides/slide12.xml" />
  <Relationship Id="rId20" Type="http://schemas.openxmlformats.org/officeDocument/2006/relationships/slide" Target="slides/slide16.xml" />
  <Relationship Id="rId29" Type="http://schemas.openxmlformats.org/officeDocument/2006/relationships/slide" Target="slides/slide25.xml" />
  <Relationship Id="rId41" Type="http://schemas.microsoft.com/office/2015/10/relationships/revisionInfo" Target="revisionInfo.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slide" Target="slides/slide7.xml" />
  <Relationship Id="rId24" Type="http://schemas.openxmlformats.org/officeDocument/2006/relationships/slide" Target="slides/slide20.xml" />
  <Relationship Id="rId32" Type="http://schemas.openxmlformats.org/officeDocument/2006/relationships/slide" Target="slides/slide28.xml" />
  <Relationship Id="rId37" Type="http://schemas.openxmlformats.org/officeDocument/2006/relationships/viewProps" Target="viewProps.xml" />
  <Relationship Id="rId40" Type="http://schemas.microsoft.com/office/2016/11/relationships/changesInfo" Target="changesInfos/changesInfo1.xml" />
  <Relationship Id="rId5" Type="http://schemas.openxmlformats.org/officeDocument/2006/relationships/slide" Target="slides/slide1.xml" />
  <Relationship Id="rId15" Type="http://schemas.openxmlformats.org/officeDocument/2006/relationships/slide" Target="slides/slide11.xml" />
  <Relationship Id="rId23" Type="http://schemas.openxmlformats.org/officeDocument/2006/relationships/slide" Target="slides/slide19.xml" />
  <Relationship Id="rId28" Type="http://schemas.openxmlformats.org/officeDocument/2006/relationships/slide" Target="slides/slide24.xml" />
  <Relationship Id="rId36" Type="http://schemas.openxmlformats.org/officeDocument/2006/relationships/presProps" Target="presProps.xml" />
  <Relationship Id="rId10" Type="http://schemas.openxmlformats.org/officeDocument/2006/relationships/slide" Target="slides/slide6.xml" />
  <Relationship Id="rId19" Type="http://schemas.openxmlformats.org/officeDocument/2006/relationships/slide" Target="slides/slide15.xml" />
  <Relationship Id="rId31" Type="http://schemas.openxmlformats.org/officeDocument/2006/relationships/slide" Target="slides/slide27.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slide" Target="slides/slide10.xml" />
  <Relationship Id="rId22" Type="http://schemas.openxmlformats.org/officeDocument/2006/relationships/slide" Target="slides/slide18.xml" />
  <Relationship Id="rId27" Type="http://schemas.openxmlformats.org/officeDocument/2006/relationships/slide" Target="slides/slide23.xml" />
  <Relationship Id="rId30" Type="http://schemas.openxmlformats.org/officeDocument/2006/relationships/slide" Target="slides/slide26.xml" />
  <Relationship Id="rId35" Type="http://schemas.openxmlformats.org/officeDocument/2006/relationships/notesMaster" Target="notesMasters/notesMaster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daomi Igarashi" userId="2f33526a-2f8d-4f90-8add-1d4f6ce7c902" providerId="ADAL" clId="{F1CB524D-A6A7-4380-AB90-E4BE80BF0FDD}"/>
    <pc:docChg chg="undo custSel modSld">
      <pc:chgData name="Tadaomi Igarashi" userId="2f33526a-2f8d-4f90-8add-1d4f6ce7c902" providerId="ADAL" clId="{F1CB524D-A6A7-4380-AB90-E4BE80BF0FDD}" dt="2023-02-27T09:49:34.752" v="1" actId="6549"/>
      <pc:docMkLst>
        <pc:docMk/>
      </pc:docMkLst>
      <pc:sldChg chg="modSp mod">
        <pc:chgData name="Tadaomi Igarashi" userId="2f33526a-2f8d-4f90-8add-1d4f6ce7c902" providerId="ADAL" clId="{F1CB524D-A6A7-4380-AB90-E4BE80BF0FDD}" dt="2023-02-27T09:49:34.752" v="1" actId="6549"/>
        <pc:sldMkLst>
          <pc:docMk/>
          <pc:sldMk cId="1921681570" sldId="3695"/>
        </pc:sldMkLst>
        <pc:graphicFrameChg chg="modGraphic">
          <ac:chgData name="Tadaomi Igarashi" userId="2f33526a-2f8d-4f90-8add-1d4f6ce7c902" providerId="ADAL" clId="{F1CB524D-A6A7-4380-AB90-E4BE80BF0FDD}" dt="2023-02-27T09:49:34.752" v="1" actId="6549"/>
          <ac:graphicFrameMkLst>
            <pc:docMk/>
            <pc:sldMk cId="1921681570" sldId="3695"/>
            <ac:graphicFrameMk id="2" creationId="{0DB3F1B3-D3BA-4B53-903A-7073D62E6E5A}"/>
          </ac:graphicFrameMkLst>
        </pc:graphicFrameChg>
      </pc:sldChg>
    </pc:docChg>
  </pc:docChgLst>
  <pc:docChgLst>
    <pc:chgData name="Hinako Takada" userId="c9370222-d8fc-4e60-a1cc-e9c0da3289b5" providerId="ADAL" clId="{6F8857EA-9A66-499E-8446-E977FD8BD358}"/>
    <pc:docChg chg="modSld">
      <pc:chgData name="Hinako Takada" userId="c9370222-d8fc-4e60-a1cc-e9c0da3289b5" providerId="ADAL" clId="{6F8857EA-9A66-499E-8446-E977FD8BD358}" dt="2023-02-28T07:39:42.895" v="3" actId="20577"/>
      <pc:docMkLst>
        <pc:docMk/>
      </pc:docMkLst>
      <pc:sldChg chg="modSp mod">
        <pc:chgData name="Hinako Takada" userId="c9370222-d8fc-4e60-a1cc-e9c0da3289b5" providerId="ADAL" clId="{6F8857EA-9A66-499E-8446-E977FD8BD358}" dt="2023-02-28T07:39:42.895" v="3" actId="20577"/>
        <pc:sldMkLst>
          <pc:docMk/>
          <pc:sldMk cId="2383849723" sldId="2147375976"/>
        </pc:sldMkLst>
        <pc:spChg chg="mod">
          <ac:chgData name="Hinako Takada" userId="c9370222-d8fc-4e60-a1cc-e9c0da3289b5" providerId="ADAL" clId="{6F8857EA-9A66-499E-8446-E977FD8BD358}" dt="2023-02-28T07:39:42.895" v="3" actId="20577"/>
          <ac:spMkLst>
            <pc:docMk/>
            <pc:sldMk cId="2383849723" sldId="2147375976"/>
            <ac:spMk id="3" creationId="{3879C913-EE04-46C4-AA8C-E9A0BF6347BB}"/>
          </ac:spMkLst>
        </pc:spChg>
      </pc:sldChg>
    </pc:docChg>
  </pc:docChgLst>
  <pc:docChgLst>
    <pc:chgData name="Momoka Oyama" userId="a22b528a-9d2e-41df-a6c0-ade0a6ebfba5" providerId="ADAL" clId="{FD1F745D-5193-4A4A-8710-0D14CCD28089}"/>
    <pc:docChg chg="undo custSel addSld delSld modSld sldOrd modMainMaster addSection delSection modSection">
      <pc:chgData name="Momoka Oyama" userId="a22b528a-9d2e-41df-a6c0-ade0a6ebfba5" providerId="ADAL" clId="{FD1F745D-5193-4A4A-8710-0D14CCD28089}" dt="2023-02-28T01:59:28.346" v="2028" actId="17846"/>
      <pc:docMkLst>
        <pc:docMk/>
      </pc:docMkLst>
      <pc:sldChg chg="modSp">
        <pc:chgData name="Momoka Oyama" userId="a22b528a-9d2e-41df-a6c0-ade0a6ebfba5" providerId="ADAL" clId="{FD1F745D-5193-4A4A-8710-0D14CCD28089}" dt="2023-02-24T10:33:49.257" v="170"/>
        <pc:sldMkLst>
          <pc:docMk/>
          <pc:sldMk cId="57564367" sldId="3685"/>
        </pc:sldMkLst>
        <pc:spChg chg="mod">
          <ac:chgData name="Momoka Oyama" userId="a22b528a-9d2e-41df-a6c0-ade0a6ebfba5" providerId="ADAL" clId="{FD1F745D-5193-4A4A-8710-0D14CCD28089}" dt="2023-02-24T10:33:49.257" v="170"/>
          <ac:spMkLst>
            <pc:docMk/>
            <pc:sldMk cId="57564367" sldId="3685"/>
            <ac:spMk id="4" creationId="{6A7871CE-644F-4845-8081-E70D702745C5}"/>
          </ac:spMkLst>
        </pc:spChg>
        <pc:spChg chg="mod">
          <ac:chgData name="Momoka Oyama" userId="a22b528a-9d2e-41df-a6c0-ade0a6ebfba5" providerId="ADAL" clId="{FD1F745D-5193-4A4A-8710-0D14CCD28089}" dt="2023-02-24T10:33:49.257" v="170"/>
          <ac:spMkLst>
            <pc:docMk/>
            <pc:sldMk cId="57564367" sldId="3685"/>
            <ac:spMk id="5" creationId="{AF1FA777-7EF3-4ECE-A90E-2BAE31748387}"/>
          </ac:spMkLst>
        </pc:spChg>
        <pc:spChg chg="mod">
          <ac:chgData name="Momoka Oyama" userId="a22b528a-9d2e-41df-a6c0-ade0a6ebfba5" providerId="ADAL" clId="{FD1F745D-5193-4A4A-8710-0D14CCD28089}" dt="2023-02-24T10:33:49.257" v="170"/>
          <ac:spMkLst>
            <pc:docMk/>
            <pc:sldMk cId="57564367" sldId="3685"/>
            <ac:spMk id="16" creationId="{634AB742-F5BB-4DD0-BD35-C61636B1D3AA}"/>
          </ac:spMkLst>
        </pc:spChg>
        <pc:spChg chg="mod">
          <ac:chgData name="Momoka Oyama" userId="a22b528a-9d2e-41df-a6c0-ade0a6ebfba5" providerId="ADAL" clId="{FD1F745D-5193-4A4A-8710-0D14CCD28089}" dt="2023-02-24T10:33:49.257" v="170"/>
          <ac:spMkLst>
            <pc:docMk/>
            <pc:sldMk cId="57564367" sldId="3685"/>
            <ac:spMk id="19" creationId="{2B6FF458-97F3-4F09-8547-76BDF5415E2C}"/>
          </ac:spMkLst>
        </pc:spChg>
        <pc:spChg chg="mod">
          <ac:chgData name="Momoka Oyama" userId="a22b528a-9d2e-41df-a6c0-ade0a6ebfba5" providerId="ADAL" clId="{FD1F745D-5193-4A4A-8710-0D14CCD28089}" dt="2023-02-24T10:33:49.257" v="170"/>
          <ac:spMkLst>
            <pc:docMk/>
            <pc:sldMk cId="57564367" sldId="3685"/>
            <ac:spMk id="20" creationId="{47DC1CAD-E04B-4F42-A57A-1536417B9437}"/>
          </ac:spMkLst>
        </pc:spChg>
        <pc:graphicFrameChg chg="mod">
          <ac:chgData name="Momoka Oyama" userId="a22b528a-9d2e-41df-a6c0-ade0a6ebfba5" providerId="ADAL" clId="{FD1F745D-5193-4A4A-8710-0D14CCD28089}" dt="2023-02-24T10:33:49.257" v="170"/>
          <ac:graphicFrameMkLst>
            <pc:docMk/>
            <pc:sldMk cId="57564367" sldId="3685"/>
            <ac:graphicFrameMk id="2" creationId="{28ACDCB1-372A-4B6A-89A5-FF6DF0577F12}"/>
          </ac:graphicFrameMkLst>
        </pc:graphicFrameChg>
      </pc:sldChg>
      <pc:sldChg chg="modSp mod">
        <pc:chgData name="Momoka Oyama" userId="a22b528a-9d2e-41df-a6c0-ade0a6ebfba5" providerId="ADAL" clId="{FD1F745D-5193-4A4A-8710-0D14CCD28089}" dt="2023-02-26T23:37:03.768" v="601" actId="20577"/>
        <pc:sldMkLst>
          <pc:docMk/>
          <pc:sldMk cId="2093475985" sldId="3687"/>
        </pc:sldMkLst>
        <pc:spChg chg="mod">
          <ac:chgData name="Momoka Oyama" userId="a22b528a-9d2e-41df-a6c0-ade0a6ebfba5" providerId="ADAL" clId="{FD1F745D-5193-4A4A-8710-0D14CCD28089}" dt="2023-02-24T10:33:49.257" v="170"/>
          <ac:spMkLst>
            <pc:docMk/>
            <pc:sldMk cId="2093475985" sldId="3687"/>
            <ac:spMk id="8" creationId="{D7CC2110-8F19-4B9B-A8BD-80B7DA97EDF6}"/>
          </ac:spMkLst>
        </pc:spChg>
        <pc:graphicFrameChg chg="mod modGraphic">
          <ac:chgData name="Momoka Oyama" userId="a22b528a-9d2e-41df-a6c0-ade0a6ebfba5" providerId="ADAL" clId="{FD1F745D-5193-4A4A-8710-0D14CCD28089}" dt="2023-02-26T23:37:03.768" v="601" actId="20577"/>
          <ac:graphicFrameMkLst>
            <pc:docMk/>
            <pc:sldMk cId="2093475985" sldId="3687"/>
            <ac:graphicFrameMk id="6" creationId="{8D145EB4-A803-4354-A711-72D7F9921905}"/>
          </ac:graphicFrameMkLst>
        </pc:graphicFrameChg>
        <pc:graphicFrameChg chg="modGraphic">
          <ac:chgData name="Momoka Oyama" userId="a22b528a-9d2e-41df-a6c0-ade0a6ebfba5" providerId="ADAL" clId="{FD1F745D-5193-4A4A-8710-0D14CCD28089}" dt="2023-02-26T23:37:00.583" v="598" actId="20577"/>
          <ac:graphicFrameMkLst>
            <pc:docMk/>
            <pc:sldMk cId="2093475985" sldId="3687"/>
            <ac:graphicFrameMk id="9" creationId="{662312AE-A83A-4399-9138-B5D99BB316D1}"/>
          </ac:graphicFrameMkLst>
        </pc:graphicFrameChg>
      </pc:sldChg>
      <pc:sldChg chg="addSp delSp modSp mod">
        <pc:chgData name="Momoka Oyama" userId="a22b528a-9d2e-41df-a6c0-ade0a6ebfba5" providerId="ADAL" clId="{FD1F745D-5193-4A4A-8710-0D14CCD28089}" dt="2023-02-27T08:35:16.692" v="1961" actId="20577"/>
        <pc:sldMkLst>
          <pc:docMk/>
          <pc:sldMk cId="1921681570" sldId="3695"/>
        </pc:sldMkLst>
        <pc:spChg chg="mod">
          <ac:chgData name="Momoka Oyama" userId="a22b528a-9d2e-41df-a6c0-ade0a6ebfba5" providerId="ADAL" clId="{FD1F745D-5193-4A4A-8710-0D14CCD28089}" dt="2023-02-27T08:23:12.390" v="1864" actId="14100"/>
          <ac:spMkLst>
            <pc:docMk/>
            <pc:sldMk cId="1921681570" sldId="3695"/>
            <ac:spMk id="12" creationId="{920358A0-A3E6-48DC-B475-118F76150350}"/>
          </ac:spMkLst>
        </pc:spChg>
        <pc:graphicFrameChg chg="mod modGraphic">
          <ac:chgData name="Momoka Oyama" userId="a22b528a-9d2e-41df-a6c0-ade0a6ebfba5" providerId="ADAL" clId="{FD1F745D-5193-4A4A-8710-0D14CCD28089}" dt="2023-02-27T08:35:16.692" v="1961" actId="20577"/>
          <ac:graphicFrameMkLst>
            <pc:docMk/>
            <pc:sldMk cId="1921681570" sldId="3695"/>
            <ac:graphicFrameMk id="2" creationId="{0DB3F1B3-D3BA-4B53-903A-7073D62E6E5A}"/>
          </ac:graphicFrameMkLst>
        </pc:graphicFrameChg>
        <pc:picChg chg="add del mod">
          <ac:chgData name="Momoka Oyama" userId="a22b528a-9d2e-41df-a6c0-ade0a6ebfba5" providerId="ADAL" clId="{FD1F745D-5193-4A4A-8710-0D14CCD28089}" dt="2023-02-27T08:00:28.489" v="944" actId="478"/>
          <ac:picMkLst>
            <pc:docMk/>
            <pc:sldMk cId="1921681570" sldId="3695"/>
            <ac:picMk id="5" creationId="{9226F63C-4851-4A05-A3DD-4F4A64259107}"/>
          </ac:picMkLst>
        </pc:picChg>
      </pc:sldChg>
      <pc:sldChg chg="modSp mod">
        <pc:chgData name="Momoka Oyama" userId="a22b528a-9d2e-41df-a6c0-ade0a6ebfba5" providerId="ADAL" clId="{FD1F745D-5193-4A4A-8710-0D14CCD28089}" dt="2023-02-26T10:52:41.666" v="213"/>
        <pc:sldMkLst>
          <pc:docMk/>
          <pc:sldMk cId="4148409402" sldId="3697"/>
        </pc:sldMkLst>
        <pc:graphicFrameChg chg="mod modGraphic">
          <ac:chgData name="Momoka Oyama" userId="a22b528a-9d2e-41df-a6c0-ade0a6ebfba5" providerId="ADAL" clId="{FD1F745D-5193-4A4A-8710-0D14CCD28089}" dt="2023-02-26T10:52:41.666" v="213"/>
          <ac:graphicFrameMkLst>
            <pc:docMk/>
            <pc:sldMk cId="4148409402" sldId="3697"/>
            <ac:graphicFrameMk id="2" creationId="{81E39878-DC2C-403C-AD84-3949403F1D46}"/>
          </ac:graphicFrameMkLst>
        </pc:graphicFrameChg>
      </pc:sldChg>
      <pc:sldChg chg="addSp delSp modSp mod">
        <pc:chgData name="Momoka Oyama" userId="a22b528a-9d2e-41df-a6c0-ade0a6ebfba5" providerId="ADAL" clId="{FD1F745D-5193-4A4A-8710-0D14CCD28089}" dt="2023-02-26T10:54:29.341" v="306" actId="20577"/>
        <pc:sldMkLst>
          <pc:docMk/>
          <pc:sldMk cId="3829288772" sldId="3704"/>
        </pc:sldMkLst>
        <pc:graphicFrameChg chg="mod modGraphic">
          <ac:chgData name="Momoka Oyama" userId="a22b528a-9d2e-41df-a6c0-ade0a6ebfba5" providerId="ADAL" clId="{FD1F745D-5193-4A4A-8710-0D14CCD28089}" dt="2023-02-26T10:54:29.341" v="306" actId="20577"/>
          <ac:graphicFrameMkLst>
            <pc:docMk/>
            <pc:sldMk cId="3829288772" sldId="3704"/>
            <ac:graphicFrameMk id="2" creationId="{81E39878-DC2C-403C-AD84-3949403F1D46}"/>
          </ac:graphicFrameMkLst>
        </pc:graphicFrameChg>
        <pc:graphicFrameChg chg="add del mod">
          <ac:chgData name="Momoka Oyama" userId="a22b528a-9d2e-41df-a6c0-ade0a6ebfba5" providerId="ADAL" clId="{FD1F745D-5193-4A4A-8710-0D14CCD28089}" dt="2023-02-26T10:54:00.622" v="266" actId="478"/>
          <ac:graphicFrameMkLst>
            <pc:docMk/>
            <pc:sldMk cId="3829288772" sldId="3704"/>
            <ac:graphicFrameMk id="4" creationId="{2CEB2A09-D086-4C32-AE91-AFD6395F18B9}"/>
          </ac:graphicFrameMkLst>
        </pc:graphicFrameChg>
      </pc:sldChg>
      <pc:sldChg chg="modSp mod ord">
        <pc:chgData name="Momoka Oyama" userId="a22b528a-9d2e-41df-a6c0-ade0a6ebfba5" providerId="ADAL" clId="{FD1F745D-5193-4A4A-8710-0D14CCD28089}" dt="2023-02-27T07:54:46.763" v="882" actId="20578"/>
        <pc:sldMkLst>
          <pc:docMk/>
          <pc:sldMk cId="167493146" sldId="3707"/>
        </pc:sldMkLst>
        <pc:graphicFrameChg chg="mod modGraphic">
          <ac:chgData name="Momoka Oyama" userId="a22b528a-9d2e-41df-a6c0-ade0a6ebfba5" providerId="ADAL" clId="{FD1F745D-5193-4A4A-8710-0D14CCD28089}" dt="2023-02-26T10:57:20.551" v="445" actId="20577"/>
          <ac:graphicFrameMkLst>
            <pc:docMk/>
            <pc:sldMk cId="167493146" sldId="3707"/>
            <ac:graphicFrameMk id="2" creationId="{81E39878-DC2C-403C-AD84-3949403F1D46}"/>
          </ac:graphicFrameMkLst>
        </pc:graphicFrameChg>
      </pc:sldChg>
      <pc:sldChg chg="modSp mod">
        <pc:chgData name="Momoka Oyama" userId="a22b528a-9d2e-41df-a6c0-ade0a6ebfba5" providerId="ADAL" clId="{FD1F745D-5193-4A4A-8710-0D14CCD28089}" dt="2023-02-27T02:38:48.045" v="854" actId="20577"/>
        <pc:sldMkLst>
          <pc:docMk/>
          <pc:sldMk cId="675617443" sldId="3708"/>
        </pc:sldMkLst>
        <pc:spChg chg="mod">
          <ac:chgData name="Momoka Oyama" userId="a22b528a-9d2e-41df-a6c0-ade0a6ebfba5" providerId="ADAL" clId="{FD1F745D-5193-4A4A-8710-0D14CCD28089}" dt="2023-02-24T10:33:49.257" v="170"/>
          <ac:spMkLst>
            <pc:docMk/>
            <pc:sldMk cId="675617443" sldId="3708"/>
            <ac:spMk id="8" creationId="{CBFF7E7F-4475-4881-A603-90D05FD558AC}"/>
          </ac:spMkLst>
        </pc:spChg>
        <pc:graphicFrameChg chg="mod modGraphic">
          <ac:chgData name="Momoka Oyama" userId="a22b528a-9d2e-41df-a6c0-ade0a6ebfba5" providerId="ADAL" clId="{FD1F745D-5193-4A4A-8710-0D14CCD28089}" dt="2023-02-27T02:38:48.045" v="854" actId="20577"/>
          <ac:graphicFrameMkLst>
            <pc:docMk/>
            <pc:sldMk cId="675617443" sldId="3708"/>
            <ac:graphicFrameMk id="6" creationId="{8D145EB4-A803-4354-A711-72D7F9921905}"/>
          </ac:graphicFrameMkLst>
        </pc:graphicFrameChg>
        <pc:graphicFrameChg chg="modGraphic">
          <ac:chgData name="Momoka Oyama" userId="a22b528a-9d2e-41df-a6c0-ade0a6ebfba5" providerId="ADAL" clId="{FD1F745D-5193-4A4A-8710-0D14CCD28089}" dt="2023-02-26T23:38:04.678" v="692" actId="20577"/>
          <ac:graphicFrameMkLst>
            <pc:docMk/>
            <pc:sldMk cId="675617443" sldId="3708"/>
            <ac:graphicFrameMk id="9" creationId="{662312AE-A83A-4399-9138-B5D99BB316D1}"/>
          </ac:graphicFrameMkLst>
        </pc:graphicFrameChg>
      </pc:sldChg>
      <pc:sldChg chg="modSp mod modClrScheme chgLayout">
        <pc:chgData name="Momoka Oyama" userId="a22b528a-9d2e-41df-a6c0-ade0a6ebfba5" providerId="ADAL" clId="{FD1F745D-5193-4A4A-8710-0D14CCD28089}" dt="2023-02-24T10:33:49.257" v="170"/>
        <pc:sldMkLst>
          <pc:docMk/>
          <pc:sldMk cId="2495737100" sldId="3710"/>
        </pc:sldMkLst>
        <pc:spChg chg="mod">
          <ac:chgData name="Momoka Oyama" userId="a22b528a-9d2e-41df-a6c0-ade0a6ebfba5" providerId="ADAL" clId="{FD1F745D-5193-4A4A-8710-0D14CCD28089}" dt="2023-02-24T10:33:49.257" v="170"/>
          <ac:spMkLst>
            <pc:docMk/>
            <pc:sldMk cId="2495737100" sldId="3710"/>
            <ac:spMk id="7" creationId="{763855C9-DFD1-4722-85D6-365E8F3AD5FD}"/>
          </ac:spMkLst>
        </pc:spChg>
        <pc:spChg chg="mod">
          <ac:chgData name="Momoka Oyama" userId="a22b528a-9d2e-41df-a6c0-ade0a6ebfba5" providerId="ADAL" clId="{FD1F745D-5193-4A4A-8710-0D14CCD28089}" dt="2023-02-24T10:33:49.257" v="170"/>
          <ac:spMkLst>
            <pc:docMk/>
            <pc:sldMk cId="2495737100" sldId="3710"/>
            <ac:spMk id="8" creationId="{DE707227-21F3-47E5-B95F-4A3794AD6CCC}"/>
          </ac:spMkLst>
        </pc:spChg>
        <pc:graphicFrameChg chg="mod">
          <ac:chgData name="Momoka Oyama" userId="a22b528a-9d2e-41df-a6c0-ade0a6ebfba5" providerId="ADAL" clId="{FD1F745D-5193-4A4A-8710-0D14CCD28089}" dt="2023-02-24T10:33:49.257" v="170"/>
          <ac:graphicFrameMkLst>
            <pc:docMk/>
            <pc:sldMk cId="2495737100" sldId="3710"/>
            <ac:graphicFrameMk id="2" creationId="{0DB3F1B3-D3BA-4B53-903A-7073D62E6E5A}"/>
          </ac:graphicFrameMkLst>
        </pc:graphicFrameChg>
      </pc:sldChg>
      <pc:sldChg chg="modSp">
        <pc:chgData name="Momoka Oyama" userId="a22b528a-9d2e-41df-a6c0-ade0a6ebfba5" providerId="ADAL" clId="{FD1F745D-5193-4A4A-8710-0D14CCD28089}" dt="2023-02-24T10:33:49.257" v="170"/>
        <pc:sldMkLst>
          <pc:docMk/>
          <pc:sldMk cId="2587587787" sldId="3717"/>
        </pc:sldMkLst>
        <pc:spChg chg="mod">
          <ac:chgData name="Momoka Oyama" userId="a22b528a-9d2e-41df-a6c0-ade0a6ebfba5" providerId="ADAL" clId="{FD1F745D-5193-4A4A-8710-0D14CCD28089}" dt="2023-02-24T10:33:49.257" v="170"/>
          <ac:spMkLst>
            <pc:docMk/>
            <pc:sldMk cId="2587587787" sldId="3717"/>
            <ac:spMk id="4" creationId="{6A7871CE-644F-4845-8081-E70D702745C5}"/>
          </ac:spMkLst>
        </pc:spChg>
        <pc:spChg chg="mod">
          <ac:chgData name="Momoka Oyama" userId="a22b528a-9d2e-41df-a6c0-ade0a6ebfba5" providerId="ADAL" clId="{FD1F745D-5193-4A4A-8710-0D14CCD28089}" dt="2023-02-24T10:33:49.257" v="170"/>
          <ac:spMkLst>
            <pc:docMk/>
            <pc:sldMk cId="2587587787" sldId="3717"/>
            <ac:spMk id="5" creationId="{AF1FA777-7EF3-4ECE-A90E-2BAE31748387}"/>
          </ac:spMkLst>
        </pc:spChg>
        <pc:spChg chg="mod">
          <ac:chgData name="Momoka Oyama" userId="a22b528a-9d2e-41df-a6c0-ade0a6ebfba5" providerId="ADAL" clId="{FD1F745D-5193-4A4A-8710-0D14CCD28089}" dt="2023-02-24T10:33:49.257" v="170"/>
          <ac:spMkLst>
            <pc:docMk/>
            <pc:sldMk cId="2587587787" sldId="3717"/>
            <ac:spMk id="17" creationId="{734C6156-F1BF-4A29-8ACF-108B1D9B48CB}"/>
          </ac:spMkLst>
        </pc:spChg>
        <pc:spChg chg="mod">
          <ac:chgData name="Momoka Oyama" userId="a22b528a-9d2e-41df-a6c0-ade0a6ebfba5" providerId="ADAL" clId="{FD1F745D-5193-4A4A-8710-0D14CCD28089}" dt="2023-02-24T10:33:49.257" v="170"/>
          <ac:spMkLst>
            <pc:docMk/>
            <pc:sldMk cId="2587587787" sldId="3717"/>
            <ac:spMk id="19" creationId="{2B6FF458-97F3-4F09-8547-76BDF5415E2C}"/>
          </ac:spMkLst>
        </pc:spChg>
        <pc:spChg chg="mod">
          <ac:chgData name="Momoka Oyama" userId="a22b528a-9d2e-41df-a6c0-ade0a6ebfba5" providerId="ADAL" clId="{FD1F745D-5193-4A4A-8710-0D14CCD28089}" dt="2023-02-24T10:33:49.257" v="170"/>
          <ac:spMkLst>
            <pc:docMk/>
            <pc:sldMk cId="2587587787" sldId="3717"/>
            <ac:spMk id="20" creationId="{47DC1CAD-E04B-4F42-A57A-1536417B9437}"/>
          </ac:spMkLst>
        </pc:spChg>
        <pc:graphicFrameChg chg="mod">
          <ac:chgData name="Momoka Oyama" userId="a22b528a-9d2e-41df-a6c0-ade0a6ebfba5" providerId="ADAL" clId="{FD1F745D-5193-4A4A-8710-0D14CCD28089}" dt="2023-02-24T10:33:49.257" v="170"/>
          <ac:graphicFrameMkLst>
            <pc:docMk/>
            <pc:sldMk cId="2587587787" sldId="3717"/>
            <ac:graphicFrameMk id="2" creationId="{28ACDCB1-372A-4B6A-89A5-FF6DF0577F12}"/>
          </ac:graphicFrameMkLst>
        </pc:graphicFrameChg>
      </pc:sldChg>
      <pc:sldChg chg="modSp mod">
        <pc:chgData name="Momoka Oyama" userId="a22b528a-9d2e-41df-a6c0-ade0a6ebfba5" providerId="ADAL" clId="{FD1F745D-5193-4A4A-8710-0D14CCD28089}" dt="2023-02-26T10:53:37.510" v="261" actId="20577"/>
        <pc:sldMkLst>
          <pc:docMk/>
          <pc:sldMk cId="2889323301" sldId="3718"/>
        </pc:sldMkLst>
        <pc:graphicFrameChg chg="mod modGraphic">
          <ac:chgData name="Momoka Oyama" userId="a22b528a-9d2e-41df-a6c0-ade0a6ebfba5" providerId="ADAL" clId="{FD1F745D-5193-4A4A-8710-0D14CCD28089}" dt="2023-02-26T10:53:37.510" v="261" actId="20577"/>
          <ac:graphicFrameMkLst>
            <pc:docMk/>
            <pc:sldMk cId="2889323301" sldId="3718"/>
            <ac:graphicFrameMk id="2" creationId="{81E39878-DC2C-403C-AD84-3949403F1D46}"/>
          </ac:graphicFrameMkLst>
        </pc:graphicFrameChg>
      </pc:sldChg>
      <pc:sldChg chg="modSp mod">
        <pc:chgData name="Momoka Oyama" userId="a22b528a-9d2e-41df-a6c0-ade0a6ebfba5" providerId="ADAL" clId="{FD1F745D-5193-4A4A-8710-0D14CCD28089}" dt="2023-02-26T23:30:24.273" v="495" actId="20577"/>
        <pc:sldMkLst>
          <pc:docMk/>
          <pc:sldMk cId="717265776" sldId="3719"/>
        </pc:sldMkLst>
        <pc:graphicFrameChg chg="mod modGraphic">
          <ac:chgData name="Momoka Oyama" userId="a22b528a-9d2e-41df-a6c0-ade0a6ebfba5" providerId="ADAL" clId="{FD1F745D-5193-4A4A-8710-0D14CCD28089}" dt="2023-02-26T23:30:24.273" v="495" actId="20577"/>
          <ac:graphicFrameMkLst>
            <pc:docMk/>
            <pc:sldMk cId="717265776" sldId="3719"/>
            <ac:graphicFrameMk id="2" creationId="{0DB3F1B3-D3BA-4B53-903A-7073D62E6E5A}"/>
          </ac:graphicFrameMkLst>
        </pc:graphicFrameChg>
      </pc:sldChg>
      <pc:sldChg chg="modSp mod">
        <pc:chgData name="Momoka Oyama" userId="a22b528a-9d2e-41df-a6c0-ade0a6ebfba5" providerId="ADAL" clId="{FD1F745D-5193-4A4A-8710-0D14CCD28089}" dt="2023-02-27T04:56:21.416" v="866" actId="20577"/>
        <pc:sldMkLst>
          <pc:docMk/>
          <pc:sldMk cId="1185831142" sldId="3720"/>
        </pc:sldMkLst>
        <pc:spChg chg="mod">
          <ac:chgData name="Momoka Oyama" userId="a22b528a-9d2e-41df-a6c0-ade0a6ebfba5" providerId="ADAL" clId="{FD1F745D-5193-4A4A-8710-0D14CCD28089}" dt="2023-02-24T10:33:49.257" v="170"/>
          <ac:spMkLst>
            <pc:docMk/>
            <pc:sldMk cId="1185831142" sldId="3720"/>
            <ac:spMk id="8" creationId="{24D7281E-425D-41E4-B1C1-0BCA84EBEAB2}"/>
          </ac:spMkLst>
        </pc:spChg>
        <pc:graphicFrameChg chg="mod modGraphic">
          <ac:chgData name="Momoka Oyama" userId="a22b528a-9d2e-41df-a6c0-ade0a6ebfba5" providerId="ADAL" clId="{FD1F745D-5193-4A4A-8710-0D14CCD28089}" dt="2023-02-27T04:56:21.416" v="866" actId="20577"/>
          <ac:graphicFrameMkLst>
            <pc:docMk/>
            <pc:sldMk cId="1185831142" sldId="3720"/>
            <ac:graphicFrameMk id="6" creationId="{8D145EB4-A803-4354-A711-72D7F9921905}"/>
          </ac:graphicFrameMkLst>
        </pc:graphicFrameChg>
        <pc:graphicFrameChg chg="modGraphic">
          <ac:chgData name="Momoka Oyama" userId="a22b528a-9d2e-41df-a6c0-ade0a6ebfba5" providerId="ADAL" clId="{FD1F745D-5193-4A4A-8710-0D14CCD28089}" dt="2023-02-26T23:54:28.219" v="728" actId="20577"/>
          <ac:graphicFrameMkLst>
            <pc:docMk/>
            <pc:sldMk cId="1185831142" sldId="3720"/>
            <ac:graphicFrameMk id="9" creationId="{662312AE-A83A-4399-9138-B5D99BB316D1}"/>
          </ac:graphicFrameMkLst>
        </pc:graphicFrameChg>
      </pc:sldChg>
      <pc:sldChg chg="modSp mod">
        <pc:chgData name="Momoka Oyama" userId="a22b528a-9d2e-41df-a6c0-ade0a6ebfba5" providerId="ADAL" clId="{FD1F745D-5193-4A4A-8710-0D14CCD28089}" dt="2023-02-27T09:27:40.273" v="2027" actId="20577"/>
        <pc:sldMkLst>
          <pc:docMk/>
          <pc:sldMk cId="9603321" sldId="3723"/>
        </pc:sldMkLst>
        <pc:spChg chg="mod">
          <ac:chgData name="Momoka Oyama" userId="a22b528a-9d2e-41df-a6c0-ade0a6ebfba5" providerId="ADAL" clId="{FD1F745D-5193-4A4A-8710-0D14CCD28089}" dt="2023-02-27T00:17:44.641" v="853" actId="20577"/>
          <ac:spMkLst>
            <pc:docMk/>
            <pc:sldMk cId="9603321" sldId="3723"/>
            <ac:spMk id="7" creationId="{B379274E-CAE9-4FE5-A2C0-B973951526D8}"/>
          </ac:spMkLst>
        </pc:spChg>
        <pc:spChg chg="mod">
          <ac:chgData name="Momoka Oyama" userId="a22b528a-9d2e-41df-a6c0-ade0a6ebfba5" providerId="ADAL" clId="{FD1F745D-5193-4A4A-8710-0D14CCD28089}" dt="2023-02-27T08:48:17.201" v="2004" actId="1076"/>
          <ac:spMkLst>
            <pc:docMk/>
            <pc:sldMk cId="9603321" sldId="3723"/>
            <ac:spMk id="8" creationId="{BA0FD58A-221B-4454-9D54-36D93D2A87CD}"/>
          </ac:spMkLst>
        </pc:spChg>
        <pc:spChg chg="mod">
          <ac:chgData name="Momoka Oyama" userId="a22b528a-9d2e-41df-a6c0-ade0a6ebfba5" providerId="ADAL" clId="{FD1F745D-5193-4A4A-8710-0D14CCD28089}" dt="2023-02-27T08:48:23.229" v="2005" actId="1076"/>
          <ac:spMkLst>
            <pc:docMk/>
            <pc:sldMk cId="9603321" sldId="3723"/>
            <ac:spMk id="11" creationId="{C7BB475D-3660-4666-ADF9-F6F641A30720}"/>
          </ac:spMkLst>
        </pc:spChg>
        <pc:graphicFrameChg chg="mod modGraphic">
          <ac:chgData name="Momoka Oyama" userId="a22b528a-9d2e-41df-a6c0-ade0a6ebfba5" providerId="ADAL" clId="{FD1F745D-5193-4A4A-8710-0D14CCD28089}" dt="2023-02-27T09:27:40.273" v="2027" actId="20577"/>
          <ac:graphicFrameMkLst>
            <pc:docMk/>
            <pc:sldMk cId="9603321" sldId="3723"/>
            <ac:graphicFrameMk id="2" creationId="{0DB3F1B3-D3BA-4B53-903A-7073D62E6E5A}"/>
          </ac:graphicFrameMkLst>
        </pc:graphicFrameChg>
      </pc:sldChg>
      <pc:sldChg chg="addSp modSp mod">
        <pc:chgData name="Momoka Oyama" userId="a22b528a-9d2e-41df-a6c0-ade0a6ebfba5" providerId="ADAL" clId="{FD1F745D-5193-4A4A-8710-0D14CCD28089}" dt="2023-02-26T10:58:23.211" v="489" actId="1076"/>
        <pc:sldMkLst>
          <pc:docMk/>
          <pc:sldMk cId="1047988022" sldId="2147375966"/>
        </pc:sldMkLst>
        <pc:spChg chg="add mod">
          <ac:chgData name="Momoka Oyama" userId="a22b528a-9d2e-41df-a6c0-ade0a6ebfba5" providerId="ADAL" clId="{FD1F745D-5193-4A4A-8710-0D14CCD28089}" dt="2023-02-26T10:58:23.211" v="489" actId="1076"/>
          <ac:spMkLst>
            <pc:docMk/>
            <pc:sldMk cId="1047988022" sldId="2147375966"/>
            <ac:spMk id="13" creationId="{23A8971E-DC5A-41FA-84F3-5BC0A14AEBA1}"/>
          </ac:spMkLst>
        </pc:spChg>
        <pc:spChg chg="add mod">
          <ac:chgData name="Momoka Oyama" userId="a22b528a-9d2e-41df-a6c0-ade0a6ebfba5" providerId="ADAL" clId="{FD1F745D-5193-4A4A-8710-0D14CCD28089}" dt="2023-02-26T10:58:23.211" v="489" actId="1076"/>
          <ac:spMkLst>
            <pc:docMk/>
            <pc:sldMk cId="1047988022" sldId="2147375966"/>
            <ac:spMk id="14" creationId="{482FC0A7-E780-45C7-AD2A-63462BA55CD5}"/>
          </ac:spMkLst>
        </pc:spChg>
        <pc:spChg chg="add mod">
          <ac:chgData name="Momoka Oyama" userId="a22b528a-9d2e-41df-a6c0-ade0a6ebfba5" providerId="ADAL" clId="{FD1F745D-5193-4A4A-8710-0D14CCD28089}" dt="2023-02-26T10:58:23.211" v="489" actId="1076"/>
          <ac:spMkLst>
            <pc:docMk/>
            <pc:sldMk cId="1047988022" sldId="2147375966"/>
            <ac:spMk id="15" creationId="{B165031A-2830-403F-BF44-D07A2C929890}"/>
          </ac:spMkLst>
        </pc:spChg>
        <pc:graphicFrameChg chg="mod modGraphic">
          <ac:chgData name="Momoka Oyama" userId="a22b528a-9d2e-41df-a6c0-ade0a6ebfba5" providerId="ADAL" clId="{FD1F745D-5193-4A4A-8710-0D14CCD28089}" dt="2023-02-26T10:57:59.833" v="487" actId="20577"/>
          <ac:graphicFrameMkLst>
            <pc:docMk/>
            <pc:sldMk cId="1047988022" sldId="2147375966"/>
            <ac:graphicFrameMk id="2" creationId="{81E39878-DC2C-403C-AD84-3949403F1D46}"/>
          </ac:graphicFrameMkLst>
        </pc:graphicFrameChg>
      </pc:sldChg>
      <pc:sldChg chg="modSp">
        <pc:chgData name="Momoka Oyama" userId="a22b528a-9d2e-41df-a6c0-ade0a6ebfba5" providerId="ADAL" clId="{FD1F745D-5193-4A4A-8710-0D14CCD28089}" dt="2023-02-24T10:33:49.257" v="170"/>
        <pc:sldMkLst>
          <pc:docMk/>
          <pc:sldMk cId="3655033478" sldId="2147375968"/>
        </pc:sldMkLst>
        <pc:spChg chg="mod">
          <ac:chgData name="Momoka Oyama" userId="a22b528a-9d2e-41df-a6c0-ade0a6ebfba5" providerId="ADAL" clId="{FD1F745D-5193-4A4A-8710-0D14CCD28089}" dt="2023-02-24T10:33:49.257" v="170"/>
          <ac:spMkLst>
            <pc:docMk/>
            <pc:sldMk cId="3655033478" sldId="2147375968"/>
            <ac:spMk id="4" creationId="{6A7871CE-644F-4845-8081-E70D702745C5}"/>
          </ac:spMkLst>
        </pc:spChg>
        <pc:spChg chg="mod">
          <ac:chgData name="Momoka Oyama" userId="a22b528a-9d2e-41df-a6c0-ade0a6ebfba5" providerId="ADAL" clId="{FD1F745D-5193-4A4A-8710-0D14CCD28089}" dt="2023-02-24T10:33:49.257" v="170"/>
          <ac:spMkLst>
            <pc:docMk/>
            <pc:sldMk cId="3655033478" sldId="2147375968"/>
            <ac:spMk id="5" creationId="{AF1FA777-7EF3-4ECE-A90E-2BAE31748387}"/>
          </ac:spMkLst>
        </pc:spChg>
        <pc:spChg chg="mod">
          <ac:chgData name="Momoka Oyama" userId="a22b528a-9d2e-41df-a6c0-ade0a6ebfba5" providerId="ADAL" clId="{FD1F745D-5193-4A4A-8710-0D14CCD28089}" dt="2023-02-24T10:33:49.257" v="170"/>
          <ac:spMkLst>
            <pc:docMk/>
            <pc:sldMk cId="3655033478" sldId="2147375968"/>
            <ac:spMk id="16" creationId="{634AB742-F5BB-4DD0-BD35-C61636B1D3AA}"/>
          </ac:spMkLst>
        </pc:spChg>
        <pc:spChg chg="mod">
          <ac:chgData name="Momoka Oyama" userId="a22b528a-9d2e-41df-a6c0-ade0a6ebfba5" providerId="ADAL" clId="{FD1F745D-5193-4A4A-8710-0D14CCD28089}" dt="2023-02-24T10:33:49.257" v="170"/>
          <ac:spMkLst>
            <pc:docMk/>
            <pc:sldMk cId="3655033478" sldId="2147375968"/>
            <ac:spMk id="19" creationId="{2B6FF458-97F3-4F09-8547-76BDF5415E2C}"/>
          </ac:spMkLst>
        </pc:spChg>
        <pc:spChg chg="mod">
          <ac:chgData name="Momoka Oyama" userId="a22b528a-9d2e-41df-a6c0-ade0a6ebfba5" providerId="ADAL" clId="{FD1F745D-5193-4A4A-8710-0D14CCD28089}" dt="2023-02-24T10:33:49.257" v="170"/>
          <ac:spMkLst>
            <pc:docMk/>
            <pc:sldMk cId="3655033478" sldId="2147375968"/>
            <ac:spMk id="20" creationId="{47DC1CAD-E04B-4F42-A57A-1536417B9437}"/>
          </ac:spMkLst>
        </pc:spChg>
        <pc:graphicFrameChg chg="mod">
          <ac:chgData name="Momoka Oyama" userId="a22b528a-9d2e-41df-a6c0-ade0a6ebfba5" providerId="ADAL" clId="{FD1F745D-5193-4A4A-8710-0D14CCD28089}" dt="2023-02-24T10:33:49.257" v="170"/>
          <ac:graphicFrameMkLst>
            <pc:docMk/>
            <pc:sldMk cId="3655033478" sldId="2147375968"/>
            <ac:graphicFrameMk id="2" creationId="{28ACDCB1-372A-4B6A-89A5-FF6DF0577F12}"/>
          </ac:graphicFrameMkLst>
        </pc:graphicFrameChg>
      </pc:sldChg>
      <pc:sldChg chg="modSp mod">
        <pc:chgData name="Momoka Oyama" userId="a22b528a-9d2e-41df-a6c0-ade0a6ebfba5" providerId="ADAL" clId="{FD1F745D-5193-4A4A-8710-0D14CCD28089}" dt="2023-02-26T10:55:13.384" v="342" actId="20577"/>
        <pc:sldMkLst>
          <pc:docMk/>
          <pc:sldMk cId="1579512933" sldId="2147375969"/>
        </pc:sldMkLst>
        <pc:graphicFrameChg chg="mod modGraphic">
          <ac:chgData name="Momoka Oyama" userId="a22b528a-9d2e-41df-a6c0-ade0a6ebfba5" providerId="ADAL" clId="{FD1F745D-5193-4A4A-8710-0D14CCD28089}" dt="2023-02-26T10:55:13.384" v="342" actId="20577"/>
          <ac:graphicFrameMkLst>
            <pc:docMk/>
            <pc:sldMk cId="1579512933" sldId="2147375969"/>
            <ac:graphicFrameMk id="2" creationId="{81E39878-DC2C-403C-AD84-3949403F1D46}"/>
          </ac:graphicFrameMkLst>
        </pc:graphicFrameChg>
      </pc:sldChg>
      <pc:sldChg chg="modSp mod">
        <pc:chgData name="Momoka Oyama" userId="a22b528a-9d2e-41df-a6c0-ade0a6ebfba5" providerId="ADAL" clId="{FD1F745D-5193-4A4A-8710-0D14CCD28089}" dt="2023-02-24T10:33:49.257" v="170"/>
        <pc:sldMkLst>
          <pc:docMk/>
          <pc:sldMk cId="437251885" sldId="2147375971"/>
        </pc:sldMkLst>
        <pc:spChg chg="mod">
          <ac:chgData name="Momoka Oyama" userId="a22b528a-9d2e-41df-a6c0-ade0a6ebfba5" providerId="ADAL" clId="{FD1F745D-5193-4A4A-8710-0D14CCD28089}" dt="2023-02-24T10:33:49.257" v="170"/>
          <ac:spMkLst>
            <pc:docMk/>
            <pc:sldMk cId="437251885" sldId="2147375971"/>
            <ac:spMk id="7" creationId="{763855C9-DFD1-4722-85D6-365E8F3AD5FD}"/>
          </ac:spMkLst>
        </pc:spChg>
        <pc:spChg chg="mod">
          <ac:chgData name="Momoka Oyama" userId="a22b528a-9d2e-41df-a6c0-ade0a6ebfba5" providerId="ADAL" clId="{FD1F745D-5193-4A4A-8710-0D14CCD28089}" dt="2023-02-24T10:33:49.257" v="170"/>
          <ac:spMkLst>
            <pc:docMk/>
            <pc:sldMk cId="437251885" sldId="2147375971"/>
            <ac:spMk id="8" creationId="{DE707227-21F3-47E5-B95F-4A3794AD6CCC}"/>
          </ac:spMkLst>
        </pc:spChg>
        <pc:graphicFrameChg chg="mod modGraphic">
          <ac:chgData name="Momoka Oyama" userId="a22b528a-9d2e-41df-a6c0-ade0a6ebfba5" providerId="ADAL" clId="{FD1F745D-5193-4A4A-8710-0D14CCD28089}" dt="2023-02-24T10:33:09.014" v="169" actId="20577"/>
          <ac:graphicFrameMkLst>
            <pc:docMk/>
            <pc:sldMk cId="437251885" sldId="2147375971"/>
            <ac:graphicFrameMk id="2" creationId="{0DB3F1B3-D3BA-4B53-903A-7073D62E6E5A}"/>
          </ac:graphicFrameMkLst>
        </pc:graphicFrameChg>
      </pc:sldChg>
      <pc:sldChg chg="modSp mod">
        <pc:chgData name="Momoka Oyama" userId="a22b528a-9d2e-41df-a6c0-ade0a6ebfba5" providerId="ADAL" clId="{FD1F745D-5193-4A4A-8710-0D14CCD28089}" dt="2023-02-24T10:23:17.807" v="21" actId="20577"/>
        <pc:sldMkLst>
          <pc:docMk/>
          <pc:sldMk cId="2934203342" sldId="2147375972"/>
        </pc:sldMkLst>
        <pc:spChg chg="mod">
          <ac:chgData name="Momoka Oyama" userId="a22b528a-9d2e-41df-a6c0-ade0a6ebfba5" providerId="ADAL" clId="{FD1F745D-5193-4A4A-8710-0D14CCD28089}" dt="2023-02-24T10:23:17.807" v="21" actId="20577"/>
          <ac:spMkLst>
            <pc:docMk/>
            <pc:sldMk cId="2934203342" sldId="2147375972"/>
            <ac:spMk id="2" creationId="{CD3E1F40-DFCD-4EE7-933A-5EE170CFED21}"/>
          </ac:spMkLst>
        </pc:spChg>
      </pc:sldChg>
      <pc:sldChg chg="modSp add mod">
        <pc:chgData name="Momoka Oyama" userId="a22b528a-9d2e-41df-a6c0-ade0a6ebfba5" providerId="ADAL" clId="{FD1F745D-5193-4A4A-8710-0D14CCD28089}" dt="2023-02-24T10:20:42.090" v="6" actId="20577"/>
        <pc:sldMkLst>
          <pc:docMk/>
          <pc:sldMk cId="3579618765" sldId="2147375977"/>
        </pc:sldMkLst>
        <pc:spChg chg="mod">
          <ac:chgData name="Momoka Oyama" userId="a22b528a-9d2e-41df-a6c0-ade0a6ebfba5" providerId="ADAL" clId="{FD1F745D-5193-4A4A-8710-0D14CCD28089}" dt="2023-02-24T10:20:42.090" v="6" actId="20577"/>
          <ac:spMkLst>
            <pc:docMk/>
            <pc:sldMk cId="3579618765" sldId="2147375977"/>
            <ac:spMk id="2" creationId="{CD3E1F40-DFCD-4EE7-933A-5EE170CFED21}"/>
          </ac:spMkLst>
        </pc:spChg>
      </pc:sldChg>
      <pc:sldChg chg="add del mod modClrScheme chgLayout">
        <pc:chgData name="Momoka Oyama" userId="a22b528a-9d2e-41df-a6c0-ade0a6ebfba5" providerId="ADAL" clId="{FD1F745D-5193-4A4A-8710-0D14CCD28089}" dt="2023-02-24T10:28:53.315" v="147" actId="47"/>
        <pc:sldMkLst>
          <pc:docMk/>
          <pc:sldMk cId="2674998198" sldId="2147375978"/>
        </pc:sldMkLst>
      </pc:sldChg>
      <pc:sldChg chg="modSp add mod">
        <pc:chgData name="Momoka Oyama" userId="a22b528a-9d2e-41df-a6c0-ade0a6ebfba5" providerId="ADAL" clId="{FD1F745D-5193-4A4A-8710-0D14CCD28089}" dt="2023-02-27T04:58:01.898" v="869" actId="20577"/>
        <pc:sldMkLst>
          <pc:docMk/>
          <pc:sldMk cId="2855103592" sldId="2147375979"/>
        </pc:sldMkLst>
        <pc:spChg chg="mod">
          <ac:chgData name="Momoka Oyama" userId="a22b528a-9d2e-41df-a6c0-ade0a6ebfba5" providerId="ADAL" clId="{FD1F745D-5193-4A4A-8710-0D14CCD28089}" dt="2023-02-24T10:33:49.257" v="170"/>
          <ac:spMkLst>
            <pc:docMk/>
            <pc:sldMk cId="2855103592" sldId="2147375979"/>
            <ac:spMk id="8" creationId="{CBFF7E7F-4475-4881-A603-90D05FD558AC}"/>
          </ac:spMkLst>
        </pc:spChg>
        <pc:graphicFrameChg chg="mod modGraphic">
          <ac:chgData name="Momoka Oyama" userId="a22b528a-9d2e-41df-a6c0-ade0a6ebfba5" providerId="ADAL" clId="{FD1F745D-5193-4A4A-8710-0D14CCD28089}" dt="2023-02-27T04:58:01.898" v="869" actId="20577"/>
          <ac:graphicFrameMkLst>
            <pc:docMk/>
            <pc:sldMk cId="2855103592" sldId="2147375979"/>
            <ac:graphicFrameMk id="6" creationId="{8D145EB4-A803-4354-A711-72D7F9921905}"/>
          </ac:graphicFrameMkLst>
        </pc:graphicFrameChg>
      </pc:sldChg>
      <pc:sldChg chg="modSp add mod modClrScheme chgLayout">
        <pc:chgData name="Momoka Oyama" userId="a22b528a-9d2e-41df-a6c0-ade0a6ebfba5" providerId="ADAL" clId="{FD1F745D-5193-4A4A-8710-0D14CCD28089}" dt="2023-02-24T10:33:49.257" v="170"/>
        <pc:sldMkLst>
          <pc:docMk/>
          <pc:sldMk cId="3675233152" sldId="2147375980"/>
        </pc:sldMkLst>
        <pc:spChg chg="mod">
          <ac:chgData name="Momoka Oyama" userId="a22b528a-9d2e-41df-a6c0-ade0a6ebfba5" providerId="ADAL" clId="{FD1F745D-5193-4A4A-8710-0D14CCD28089}" dt="2023-02-24T10:33:49.257" v="170"/>
          <ac:spMkLst>
            <pc:docMk/>
            <pc:sldMk cId="3675233152" sldId="2147375980"/>
            <ac:spMk id="4" creationId="{6A7871CE-644F-4845-8081-E70D702745C5}"/>
          </ac:spMkLst>
        </pc:spChg>
        <pc:spChg chg="mod">
          <ac:chgData name="Momoka Oyama" userId="a22b528a-9d2e-41df-a6c0-ade0a6ebfba5" providerId="ADAL" clId="{FD1F745D-5193-4A4A-8710-0D14CCD28089}" dt="2023-02-24T10:33:49.257" v="170"/>
          <ac:spMkLst>
            <pc:docMk/>
            <pc:sldMk cId="3675233152" sldId="2147375980"/>
            <ac:spMk id="5" creationId="{AF1FA777-7EF3-4ECE-A90E-2BAE31748387}"/>
          </ac:spMkLst>
        </pc:spChg>
        <pc:spChg chg="mod">
          <ac:chgData name="Momoka Oyama" userId="a22b528a-9d2e-41df-a6c0-ade0a6ebfba5" providerId="ADAL" clId="{FD1F745D-5193-4A4A-8710-0D14CCD28089}" dt="2023-02-24T10:33:49.257" v="170"/>
          <ac:spMkLst>
            <pc:docMk/>
            <pc:sldMk cId="3675233152" sldId="2147375980"/>
            <ac:spMk id="17" creationId="{734C6156-F1BF-4A29-8ACF-108B1D9B48CB}"/>
          </ac:spMkLst>
        </pc:spChg>
        <pc:spChg chg="mod">
          <ac:chgData name="Momoka Oyama" userId="a22b528a-9d2e-41df-a6c0-ade0a6ebfba5" providerId="ADAL" clId="{FD1F745D-5193-4A4A-8710-0D14CCD28089}" dt="2023-02-24T10:33:49.257" v="170"/>
          <ac:spMkLst>
            <pc:docMk/>
            <pc:sldMk cId="3675233152" sldId="2147375980"/>
            <ac:spMk id="19" creationId="{2B6FF458-97F3-4F09-8547-76BDF5415E2C}"/>
          </ac:spMkLst>
        </pc:spChg>
        <pc:spChg chg="mod">
          <ac:chgData name="Momoka Oyama" userId="a22b528a-9d2e-41df-a6c0-ade0a6ebfba5" providerId="ADAL" clId="{FD1F745D-5193-4A4A-8710-0D14CCD28089}" dt="2023-02-24T10:33:49.257" v="170"/>
          <ac:spMkLst>
            <pc:docMk/>
            <pc:sldMk cId="3675233152" sldId="2147375980"/>
            <ac:spMk id="20" creationId="{47DC1CAD-E04B-4F42-A57A-1536417B9437}"/>
          </ac:spMkLst>
        </pc:spChg>
        <pc:graphicFrameChg chg="mod">
          <ac:chgData name="Momoka Oyama" userId="a22b528a-9d2e-41df-a6c0-ade0a6ebfba5" providerId="ADAL" clId="{FD1F745D-5193-4A4A-8710-0D14CCD28089}" dt="2023-02-24T10:33:49.257" v="170"/>
          <ac:graphicFrameMkLst>
            <pc:docMk/>
            <pc:sldMk cId="3675233152" sldId="2147375980"/>
            <ac:graphicFrameMk id="2" creationId="{28ACDCB1-372A-4B6A-89A5-FF6DF0577F12}"/>
          </ac:graphicFrameMkLst>
        </pc:graphicFrameChg>
      </pc:sldChg>
      <pc:sldChg chg="modSp add mod">
        <pc:chgData name="Momoka Oyama" userId="a22b528a-9d2e-41df-a6c0-ade0a6ebfba5" providerId="ADAL" clId="{FD1F745D-5193-4A4A-8710-0D14CCD28089}" dt="2023-02-26T10:56:15.012" v="400" actId="20577"/>
        <pc:sldMkLst>
          <pc:docMk/>
          <pc:sldMk cId="1923076272" sldId="2147375981"/>
        </pc:sldMkLst>
        <pc:graphicFrameChg chg="mod modGraphic">
          <ac:chgData name="Momoka Oyama" userId="a22b528a-9d2e-41df-a6c0-ade0a6ebfba5" providerId="ADAL" clId="{FD1F745D-5193-4A4A-8710-0D14CCD28089}" dt="2023-02-26T10:56:15.012" v="400" actId="20577"/>
          <ac:graphicFrameMkLst>
            <pc:docMk/>
            <pc:sldMk cId="1923076272" sldId="2147375981"/>
            <ac:graphicFrameMk id="2" creationId="{81E39878-DC2C-403C-AD84-3949403F1D46}"/>
          </ac:graphicFrameMkLst>
        </pc:graphicFrameChg>
      </pc:sldChg>
      <pc:sldChg chg="modSp add mod">
        <pc:chgData name="Momoka Oyama" userId="a22b528a-9d2e-41df-a6c0-ade0a6ebfba5" providerId="ADAL" clId="{FD1F745D-5193-4A4A-8710-0D14CCD28089}" dt="2023-02-27T00:15:07.911" v="813" actId="20577"/>
        <pc:sldMkLst>
          <pc:docMk/>
          <pc:sldMk cId="3817302727" sldId="2147375982"/>
        </pc:sldMkLst>
        <pc:spChg chg="mod">
          <ac:chgData name="Momoka Oyama" userId="a22b528a-9d2e-41df-a6c0-ade0a6ebfba5" providerId="ADAL" clId="{FD1F745D-5193-4A4A-8710-0D14CCD28089}" dt="2023-02-24T10:33:49.257" v="170"/>
          <ac:spMkLst>
            <pc:docMk/>
            <pc:sldMk cId="3817302727" sldId="2147375982"/>
            <ac:spMk id="7" creationId="{763855C9-DFD1-4722-85D6-365E8F3AD5FD}"/>
          </ac:spMkLst>
        </pc:spChg>
        <pc:spChg chg="mod">
          <ac:chgData name="Momoka Oyama" userId="a22b528a-9d2e-41df-a6c0-ade0a6ebfba5" providerId="ADAL" clId="{FD1F745D-5193-4A4A-8710-0D14CCD28089}" dt="2023-02-24T10:33:49.257" v="170"/>
          <ac:spMkLst>
            <pc:docMk/>
            <pc:sldMk cId="3817302727" sldId="2147375982"/>
            <ac:spMk id="8" creationId="{DE707227-21F3-47E5-B95F-4A3794AD6CCC}"/>
          </ac:spMkLst>
        </pc:spChg>
        <pc:graphicFrameChg chg="mod modGraphic">
          <ac:chgData name="Momoka Oyama" userId="a22b528a-9d2e-41df-a6c0-ade0a6ebfba5" providerId="ADAL" clId="{FD1F745D-5193-4A4A-8710-0D14CCD28089}" dt="2023-02-27T00:15:07.911" v="813" actId="20577"/>
          <ac:graphicFrameMkLst>
            <pc:docMk/>
            <pc:sldMk cId="3817302727" sldId="2147375982"/>
            <ac:graphicFrameMk id="2" creationId="{0DB3F1B3-D3BA-4B53-903A-7073D62E6E5A}"/>
          </ac:graphicFrameMkLst>
        </pc:graphicFrameChg>
      </pc:sldChg>
      <pc:sldMasterChg chg="addSldLayout modSldLayout sldLayoutOrd">
        <pc:chgData name="Momoka Oyama" userId="a22b528a-9d2e-41df-a6c0-ade0a6ebfba5" providerId="ADAL" clId="{FD1F745D-5193-4A4A-8710-0D14CCD28089}" dt="2023-02-24T10:24:52.659" v="28" actId="6014"/>
        <pc:sldMasterMkLst>
          <pc:docMk/>
          <pc:sldMasterMk cId="3167048577" sldId="2147483661"/>
        </pc:sldMasterMkLst>
        <pc:sldLayoutChg chg="modSp mod">
          <pc:chgData name="Momoka Oyama" userId="a22b528a-9d2e-41df-a6c0-ade0a6ebfba5" providerId="ADAL" clId="{FD1F745D-5193-4A4A-8710-0D14CCD28089}" dt="2023-02-24T10:24:52.659" v="28" actId="6014"/>
          <pc:sldLayoutMkLst>
            <pc:docMk/>
            <pc:sldMasterMk cId="3167048577" sldId="2147483661"/>
            <pc:sldLayoutMk cId="2720292521" sldId="2147483675"/>
          </pc:sldLayoutMkLst>
          <pc:spChg chg="mod">
            <ac:chgData name="Momoka Oyama" userId="a22b528a-9d2e-41df-a6c0-ade0a6ebfba5" providerId="ADAL" clId="{FD1F745D-5193-4A4A-8710-0D14CCD28089}" dt="2023-02-24T10:24:45.641" v="27" actId="20577"/>
            <ac:spMkLst>
              <pc:docMk/>
              <pc:sldMasterMk cId="3167048577" sldId="2147483661"/>
              <pc:sldLayoutMk cId="2720292521" sldId="2147483675"/>
              <ac:spMk id="10" creationId="{EC7221AA-02AF-4FA7-AD49-CBCDAB8D8137}"/>
            </ac:spMkLst>
          </pc:spChg>
        </pc:sldLayoutChg>
        <pc:sldLayoutChg chg="modSp add mod ord modTransition">
          <pc:chgData name="Momoka Oyama" userId="a22b528a-9d2e-41df-a6c0-ade0a6ebfba5" providerId="ADAL" clId="{FD1F745D-5193-4A4A-8710-0D14CCD28089}" dt="2023-02-24T10:21:43.644" v="14" actId="6014"/>
          <pc:sldLayoutMkLst>
            <pc:docMk/>
            <pc:sldMasterMk cId="3167048577" sldId="2147483661"/>
            <pc:sldLayoutMk cId="422642798" sldId="2147483685"/>
          </pc:sldLayoutMkLst>
          <pc:spChg chg="mod">
            <ac:chgData name="Momoka Oyama" userId="a22b528a-9d2e-41df-a6c0-ade0a6ebfba5" providerId="ADAL" clId="{FD1F745D-5193-4A4A-8710-0D14CCD28089}" dt="2023-02-24T10:21:37.408" v="13" actId="20577"/>
            <ac:spMkLst>
              <pc:docMk/>
              <pc:sldMasterMk cId="3167048577" sldId="2147483661"/>
              <pc:sldLayoutMk cId="422642798" sldId="2147483685"/>
              <ac:spMk id="10" creationId="{EC7221AA-02AF-4FA7-AD49-CBCDAB8D8137}"/>
            </ac:spMkLst>
          </pc:spChg>
        </pc:sldLayoutChg>
      </pc:sldMaster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2023/3/1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マス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4263B43-0D49-4F0E-8991-8C308A3769B7}"/>
              </a:ext>
            </a:extLst>
          </p:cNvPr>
          <p:cNvSpPr txBox="1"/>
          <p:nvPr userDrawn="1"/>
        </p:nvSpPr>
        <p:spPr>
          <a:xfrm>
            <a:off x="76200" y="83622"/>
            <a:ext cx="8953500" cy="338554"/>
          </a:xfrm>
          <a:prstGeom prst="rect">
            <a:avLst/>
          </a:prstGeom>
          <a:noFill/>
        </p:spPr>
        <p:txBody>
          <a:bodyPr wrap="square" lIns="91440" tIns="45720" rIns="91440" bIns="45720" rtlCol="0" anchor="t">
            <a:spAutoFit/>
          </a:bodyPr>
          <a:lstStyle/>
          <a:p>
            <a:pPr defTabSz="914377">
              <a:defRPr/>
            </a:pPr>
            <a:r>
              <a:rPr lang="ja-JP" altLang="en-US" sz="1600" b="1">
                <a:solidFill>
                  <a:prstClr val="black"/>
                </a:solidFill>
                <a:latin typeface="游ゴシック"/>
                <a:ea typeface="游ゴシック"/>
              </a:rPr>
              <a:t>（様式</a:t>
            </a:r>
            <a:r>
              <a:rPr lang="en-US" altLang="ja-JP" sz="1600" b="1">
                <a:solidFill>
                  <a:prstClr val="black"/>
                </a:solidFill>
                <a:latin typeface="游ゴシック"/>
                <a:ea typeface="游ゴシック"/>
              </a:rPr>
              <a:t>3</a:t>
            </a:r>
            <a:r>
              <a:rPr lang="ja-JP" altLang="en-US" sz="1600" b="1">
                <a:solidFill>
                  <a:prstClr val="black"/>
                </a:solidFill>
                <a:latin typeface="游ゴシック"/>
                <a:ea typeface="游ゴシック"/>
              </a:rPr>
              <a:t>）個別事業計画</a:t>
            </a:r>
            <a:r>
              <a:rPr lang="en-US" altLang="ja-JP" sz="1600" b="1">
                <a:solidFill>
                  <a:prstClr val="black"/>
                </a:solidFill>
                <a:latin typeface="游ゴシック"/>
                <a:ea typeface="游ゴシック"/>
              </a:rPr>
              <a:t>:</a:t>
            </a:r>
          </a:p>
        </p:txBody>
      </p:sp>
      <p:cxnSp>
        <p:nvCxnSpPr>
          <p:cNvPr id="6" name="直線コネクタ 5">
            <a:extLst>
              <a:ext uri="{FF2B5EF4-FFF2-40B4-BE49-F238E27FC236}">
                <a16:creationId xmlns:a16="http://schemas.microsoft.com/office/drawing/2014/main" id="{1B7C9A24-47D5-4CC7-A77C-076A1FA982E4}"/>
              </a:ext>
            </a:extLst>
          </p:cNvPr>
          <p:cNvCxnSpPr>
            <a:cxnSpLocks/>
          </p:cNvCxnSpPr>
          <p:nvPr userDrawn="1"/>
        </p:nvCxnSpPr>
        <p:spPr>
          <a:xfrm>
            <a:off x="-598" y="418141"/>
            <a:ext cx="914459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196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（様式３）個別事業計画：⑤実証実験（実証運行・実証運航）</a:t>
            </a:r>
          </a:p>
        </p:txBody>
      </p:sp>
    </p:spTree>
    <p:extLst>
      <p:ext uri="{BB962C8B-B14F-4D97-AF65-F5344CB8AC3E}">
        <p14:creationId xmlns:p14="http://schemas.microsoft.com/office/powerpoint/2010/main" val="323797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（様式３）個別事業計画：スケジュール</a:t>
            </a:r>
          </a:p>
        </p:txBody>
      </p:sp>
    </p:spTree>
    <p:extLst>
      <p:ext uri="{BB962C8B-B14F-4D97-AF65-F5344CB8AC3E}">
        <p14:creationId xmlns:p14="http://schemas.microsoft.com/office/powerpoint/2010/main" val="2607612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（様式３）個別事業計画：事業一覧</a:t>
            </a:r>
          </a:p>
        </p:txBody>
      </p:sp>
    </p:spTree>
    <p:extLst>
      <p:ext uri="{BB962C8B-B14F-4D97-AF65-F5344CB8AC3E}">
        <p14:creationId xmlns:p14="http://schemas.microsoft.com/office/powerpoint/2010/main" val="3721622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477834" y="2863289"/>
            <a:ext cx="8188333"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userDrawn="1"/>
        </p:nvSpPr>
        <p:spPr>
          <a:xfrm>
            <a:off x="0" y="0"/>
            <a:ext cx="123135"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userDrawn="1"/>
        </p:nvSpPr>
        <p:spPr>
          <a:xfrm>
            <a:off x="-177" y="2857809"/>
            <a:ext cx="123135" cy="1142809"/>
          </a:xfrm>
          <a:prstGeom prst="rect">
            <a:avLst/>
          </a:prstGeom>
          <a:solidFill>
            <a:srgbClr val="082C65"/>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4155341618"/>
      </p:ext>
    </p:extLst>
  </p:cSld>
  <p:clrMapOvr>
    <a:masterClrMapping/>
  </p:clrMapOvr>
  <p:extLst>
    <p:ext uri="{DCECCB84-F9BA-43D5-87BE-67443E8EF086}">
      <p15:sldGuideLst xmlns:p15="http://schemas.microsoft.com/office/powerpoint/2012/main">
        <p15:guide id="1" orient="horz" pos="238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留意事項">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計画作成にあたる留意事項</a:t>
            </a:r>
          </a:p>
        </p:txBody>
      </p:sp>
    </p:spTree>
    <p:extLst>
      <p:ext uri="{BB962C8B-B14F-4D97-AF65-F5344CB8AC3E}">
        <p14:creationId xmlns:p14="http://schemas.microsoft.com/office/powerpoint/2010/main" val="3538627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A18E886-3753-43A7-94DB-AA1D5562D017}" type="datetime1">
              <a:rPr kumimoji="1" lang="ja-JP" altLang="en-US" smtClean="0"/>
              <a:t>2023/3/1</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26896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p>
        </p:txBody>
      </p:sp>
    </p:spTree>
    <p:extLst>
      <p:ext uri="{BB962C8B-B14F-4D97-AF65-F5344CB8AC3E}">
        <p14:creationId xmlns:p14="http://schemas.microsoft.com/office/powerpoint/2010/main" val="16972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（様式３）個別事業計画：①宿泊施設の高付加価値化改修</a:t>
            </a:r>
          </a:p>
        </p:txBody>
      </p:sp>
    </p:spTree>
    <p:extLst>
      <p:ext uri="{BB962C8B-B14F-4D97-AF65-F5344CB8AC3E}">
        <p14:creationId xmlns:p14="http://schemas.microsoft.com/office/powerpoint/2010/main" val="265539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観光施設">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r>
              <a:rPr kumimoji="1" lang="ja-JP" altLang="en-US" sz="1500" b="1">
                <a:solidFill>
                  <a:schemeClr val="tx1"/>
                </a:solidFill>
                <a:latin typeface="Meiryo UI" panose="020B0604030504040204" pitchFamily="50" charset="-128"/>
                <a:ea typeface="Meiryo UI" panose="020B0604030504040204" pitchFamily="50" charset="-128"/>
              </a:rPr>
              <a:t>②観光施設の改修</a:t>
            </a:r>
            <a:endParaRPr kumimoji="1" lang="en-US" altLang="ja-JP" sz="1500" b="1">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029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a:t>
            </a:r>
          </a:p>
        </p:txBody>
      </p:sp>
    </p:spTree>
    <p:extLst>
      <p:ext uri="{BB962C8B-B14F-4D97-AF65-F5344CB8AC3E}">
        <p14:creationId xmlns:p14="http://schemas.microsoft.com/office/powerpoint/2010/main" val="33924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（様式３）個別事業計画：③‘廃屋の撤去＋再建（宿泊施設のみ）</a:t>
            </a:r>
          </a:p>
        </p:txBody>
      </p:sp>
    </p:spTree>
    <p:extLst>
      <p:ext uri="{BB962C8B-B14F-4D97-AF65-F5344CB8AC3E}">
        <p14:creationId xmlns:p14="http://schemas.microsoft.com/office/powerpoint/2010/main" val="1445289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公的施設">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r>
              <a:rPr kumimoji="1" lang="ja-JP" altLang="en-US" sz="1500" b="1">
                <a:solidFill>
                  <a:schemeClr val="tx1"/>
                </a:solidFill>
                <a:latin typeface="Meiryo UI" panose="020B0604030504040204" pitchFamily="50" charset="-128"/>
                <a:ea typeface="Meiryo UI" panose="020B0604030504040204" pitchFamily="50" charset="-128"/>
              </a:rPr>
              <a:t>④公的施設の観光目的での利活用のための民間活力の導入</a:t>
            </a:r>
          </a:p>
        </p:txBody>
      </p:sp>
    </p:spTree>
    <p:extLst>
      <p:ext uri="{BB962C8B-B14F-4D97-AF65-F5344CB8AC3E}">
        <p14:creationId xmlns:p14="http://schemas.microsoft.com/office/powerpoint/2010/main" val="42264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a:t>
            </a:r>
          </a:p>
        </p:txBody>
      </p:sp>
    </p:spTree>
    <p:extLst>
      <p:ext uri="{BB962C8B-B14F-4D97-AF65-F5344CB8AC3E}">
        <p14:creationId xmlns:p14="http://schemas.microsoft.com/office/powerpoint/2010/main" val="338483508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theme" Target="../theme/theme1.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86600" y="6492875"/>
            <a:ext cx="2057400" cy="365125"/>
          </a:xfrm>
          <a:prstGeom prst="rect">
            <a:avLst/>
          </a:prstGeom>
          <a:noFill/>
          <a:ln>
            <a:noFill/>
          </a:ln>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167048577"/>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673" r:id="rId3"/>
    <p:sldLayoutId id="2147483674" r:id="rId4"/>
    <p:sldLayoutId id="2147483675" r:id="rId5"/>
    <p:sldLayoutId id="2147483676" r:id="rId6"/>
    <p:sldLayoutId id="2147483677" r:id="rId7"/>
    <p:sldLayoutId id="2147483685" r:id="rId8"/>
    <p:sldLayoutId id="2147483678" r:id="rId9"/>
    <p:sldLayoutId id="2147483679" r:id="rId10"/>
    <p:sldLayoutId id="2147483680" r:id="rId11"/>
    <p:sldLayoutId id="2147483681" r:id="rId12"/>
    <p:sldLayoutId id="2147483683" r:id="rId13"/>
    <p:sldLayoutId id="2147483684" r:id="rId1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4.xml" />
</Relationships>
</file>

<file path=ppt/slides/_rels/slide10.xml.rels>&#65279;<?xml version="1.0" encoding="utf-8" standalone="yes"?>
<Relationships xmlns="http://schemas.openxmlformats.org/package/2006/relationships">
  <Relationship Id="rId3" Type="http://schemas.openxmlformats.org/officeDocument/2006/relationships/image" Target="../media/image10.jpeg" />
  <Relationship Id="rId2" Type="http://schemas.openxmlformats.org/officeDocument/2006/relationships/image" Target="../media/image9.jpeg" />
  <Relationship Id="rId1" Type="http://schemas.openxmlformats.org/officeDocument/2006/relationships/slideLayout" Target="../slideLayouts/slideLayout5.xml" />
  <Relationship Id="rId5" Type="http://schemas.openxmlformats.org/officeDocument/2006/relationships/image" Target="../media/image12.jpeg" />
  <Relationship Id="rId4" Type="http://schemas.openxmlformats.org/officeDocument/2006/relationships/image" Target="../media/image11.jpeg"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3.xml.rels>&#65279;<?xml version="1.0" encoding="utf-8" standalone="yes"?>
<Relationships xmlns="http://schemas.openxmlformats.org/package/2006/relationships">
  <Relationship Id="rId3" Type="http://schemas.openxmlformats.org/officeDocument/2006/relationships/image" Target="../media/image14.jpeg" />
  <Relationship Id="rId2" Type="http://schemas.openxmlformats.org/officeDocument/2006/relationships/image" Target="../media/image13.jpeg" />
  <Relationship Id="rId1" Type="http://schemas.openxmlformats.org/officeDocument/2006/relationships/slideLayout" Target="../slideLayouts/slideLayout6.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6.xml.rels>&#65279;<?xml version="1.0" encoding="utf-8" standalone="yes"?>
<Relationships xmlns="http://schemas.openxmlformats.org/package/2006/relationships">
  <Relationship Id="rId3" Type="http://schemas.openxmlformats.org/officeDocument/2006/relationships/image" Target="../media/image14.jpeg" />
  <Relationship Id="rId2" Type="http://schemas.openxmlformats.org/officeDocument/2006/relationships/image" Target="../media/image13.jpeg" />
  <Relationship Id="rId1" Type="http://schemas.openxmlformats.org/officeDocument/2006/relationships/slideLayout" Target="../slideLayouts/slideLayout7.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18.xml.rels>&#65279;<?xml version="1.0" encoding="utf-8" standalone="yes"?>
<Relationships xmlns="http://schemas.openxmlformats.org/package/2006/relationships">
  <Relationship Id="rId3" Type="http://schemas.openxmlformats.org/officeDocument/2006/relationships/image" Target="../media/image4.jpeg" />
  <Relationship Id="rId2" Type="http://schemas.openxmlformats.org/officeDocument/2006/relationships/image" Target="../media/image3.jpeg" />
  <Relationship Id="rId1" Type="http://schemas.openxmlformats.org/officeDocument/2006/relationships/slideLayout" Target="../slideLayouts/slideLayout7.xml" />
  <Relationship Id="rId5" Type="http://schemas.openxmlformats.org/officeDocument/2006/relationships/image" Target="../media/image6.jpeg" />
  <Relationship Id="rId4" Type="http://schemas.openxmlformats.org/officeDocument/2006/relationships/image" Target="../media/image5.jpeg"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1.xml.rels>&#65279;<?xml version="1.0" encoding="utf-8" standalone="yes"?>
<Relationships xmlns="http://schemas.openxmlformats.org/package/2006/relationships">
  <Relationship Id="rId3" Type="http://schemas.openxmlformats.org/officeDocument/2006/relationships/image" Target="../media/image8.jpeg" />
  <Relationship Id="rId2" Type="http://schemas.openxmlformats.org/officeDocument/2006/relationships/image" Target="../media/image7.jpeg" />
  <Relationship Id="rId1" Type="http://schemas.openxmlformats.org/officeDocument/2006/relationships/slideLayout" Target="../slideLayouts/slideLayout8.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23.xml.rels>&#65279;<?xml version="1.0" encoding="utf-8" standalone="yes"?>
<Relationships xmlns="http://schemas.openxmlformats.org/package/2006/relationships">
  <Relationship Id="rId3" Type="http://schemas.openxmlformats.org/officeDocument/2006/relationships/image" Target="../media/image10.jpeg" />
  <Relationship Id="rId2" Type="http://schemas.openxmlformats.org/officeDocument/2006/relationships/image" Target="../media/image9.jpeg" />
  <Relationship Id="rId1" Type="http://schemas.openxmlformats.org/officeDocument/2006/relationships/slideLayout" Target="../slideLayouts/slideLayout8.xml" />
  <Relationship Id="rId5" Type="http://schemas.openxmlformats.org/officeDocument/2006/relationships/image" Target="../media/image12.jpeg" />
  <Relationship Id="rId4" Type="http://schemas.openxmlformats.org/officeDocument/2006/relationships/image" Target="../media/image11.jpeg"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9.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9.xml.rels>&#65279;<?xml version="1.0" encoding="utf-8" standalone="yes"?>
<Relationships xmlns="http://schemas.openxmlformats.org/package/2006/relationships">
  <Relationship Id="rId3" Type="http://schemas.openxmlformats.org/officeDocument/2006/relationships/image" Target="../media/image16.jpeg" />
  <Relationship Id="rId2" Type="http://schemas.openxmlformats.org/officeDocument/2006/relationships/image" Target="../media/image15.gif" />
  <Relationship Id="rId1" Type="http://schemas.openxmlformats.org/officeDocument/2006/relationships/slideLayout" Target="../slideLayouts/slideLayout10.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image" Target="../media/image1.jpeg" />
  <Relationship Id="rId1" Type="http://schemas.openxmlformats.org/officeDocument/2006/relationships/slideLayout" Target="../slideLayouts/slideLayout4.xml" />
</Relationships>
</file>

<file path=ppt/slides/_rels/slide30.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5.xml.rels>&#65279;<?xml version="1.0" encoding="utf-8" standalone="yes"?>
<Relationships xmlns="http://schemas.openxmlformats.org/package/2006/relationships">
  <Relationship Id="rId3" Type="http://schemas.openxmlformats.org/officeDocument/2006/relationships/image" Target="../media/image4.jpeg" />
  <Relationship Id="rId2" Type="http://schemas.openxmlformats.org/officeDocument/2006/relationships/image" Target="../media/image3.jpeg" />
  <Relationship Id="rId1" Type="http://schemas.openxmlformats.org/officeDocument/2006/relationships/slideLayout" Target="../slideLayouts/slideLayout4.xml" />
  <Relationship Id="rId5" Type="http://schemas.openxmlformats.org/officeDocument/2006/relationships/image" Target="../media/image6.jpeg" />
  <Relationship Id="rId4" Type="http://schemas.openxmlformats.org/officeDocument/2006/relationships/image" Target="../media/image5.jpeg"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8.xml.rels>&#65279;<?xml version="1.0" encoding="utf-8" standalone="yes"?>
<Relationships xmlns="http://schemas.openxmlformats.org/package/2006/relationships">
  <Relationship Id="rId3" Type="http://schemas.openxmlformats.org/officeDocument/2006/relationships/image" Target="../media/image8.jpeg" />
  <Relationship Id="rId2" Type="http://schemas.openxmlformats.org/officeDocument/2006/relationships/image" Target="../media/image7.jpeg" />
  <Relationship Id="rId1" Type="http://schemas.openxmlformats.org/officeDocument/2006/relationships/slideLayout" Target="../slideLayouts/slideLayout5.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5">
            <a:extLst>
              <a:ext uri="{FF2B5EF4-FFF2-40B4-BE49-F238E27FC236}">
                <a16:creationId xmlns:a16="http://schemas.microsoft.com/office/drawing/2014/main" id="{3879C913-EE04-46C4-AA8C-E9A0BF6347BB}"/>
              </a:ext>
            </a:extLst>
          </p:cNvPr>
          <p:cNvSpPr/>
          <p:nvPr/>
        </p:nvSpPr>
        <p:spPr>
          <a:xfrm>
            <a:off x="567862" y="1259114"/>
            <a:ext cx="8008276" cy="5042295"/>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本資料は（様式</a:t>
            </a:r>
            <a:r>
              <a:rPr lang="en-US" altLang="ja-JP" sz="1600" kern="0" dirty="0">
                <a:solidFill>
                  <a:schemeClr val="tx1"/>
                </a:solidFill>
                <a:latin typeface="Meiryo UI" panose="020B0604030504040204" pitchFamily="50" charset="-128"/>
                <a:ea typeface="Meiryo UI" panose="020B0604030504040204" pitchFamily="50" charset="-128"/>
              </a:rPr>
              <a:t>3</a:t>
            </a:r>
            <a:r>
              <a:rPr lang="ja-JP" altLang="en-US" sz="1600" kern="0">
                <a:solidFill>
                  <a:schemeClr val="tx1"/>
                </a:solidFill>
                <a:latin typeface="Meiryo UI" panose="020B0604030504040204" pitchFamily="50" charset="-128"/>
                <a:ea typeface="Meiryo UI" panose="020B0604030504040204" pitchFamily="50" charset="-128"/>
              </a:rPr>
              <a:t>）個別事業計画のサンプルです。</a:t>
            </a:r>
            <a:endParaRPr lang="en-US" altLang="ja-JP" sz="1600" kern="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（様式</a:t>
            </a:r>
            <a:r>
              <a:rPr lang="en-US" altLang="ja-JP" sz="1600" kern="0" dirty="0">
                <a:solidFill>
                  <a:schemeClr val="tx1"/>
                </a:solidFill>
                <a:latin typeface="Meiryo UI" panose="020B0604030504040204" pitchFamily="50" charset="-128"/>
                <a:ea typeface="Meiryo UI" panose="020B0604030504040204" pitchFamily="50" charset="-128"/>
              </a:rPr>
              <a:t>3</a:t>
            </a:r>
            <a:r>
              <a:rPr lang="ja-JP" altLang="en-US" sz="1600" kern="0" dirty="0">
                <a:solidFill>
                  <a:schemeClr val="tx1"/>
                </a:solidFill>
                <a:latin typeface="Meiryo UI" panose="020B0604030504040204" pitchFamily="50" charset="-128"/>
                <a:ea typeface="Meiryo UI" panose="020B0604030504040204" pitchFamily="50" charset="-128"/>
              </a:rPr>
              <a:t>）個別事業計画作成に際し、必要に応じ本サンプルをご参照ください。</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本サンプルでは記載にあたってのポイントを青の吹き出しに、記載内容例等を赤字で記載してあります。</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本ページは計画作成にあたっての留意事項ですので、提出時には削除ください。</a:t>
            </a:r>
            <a:endParaRPr lang="en-US" altLang="ja-JP" sz="1600" kern="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384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8ACDCB1-372A-4B6A-89A5-FF6DF0577F12}"/>
              </a:ext>
            </a:extLst>
          </p:cNvPr>
          <p:cNvGraphicFramePr>
            <a:graphicFrameLocks noGrp="1"/>
          </p:cNvGraphicFramePr>
          <p:nvPr>
            <p:extLst>
              <p:ext uri="{D42A27DB-BD31-4B8C-83A1-F6EECF244321}">
                <p14:modId xmlns:p14="http://schemas.microsoft.com/office/powerpoint/2010/main" val="2387198617"/>
              </p:ext>
            </p:extLst>
          </p:nvPr>
        </p:nvGraphicFramePr>
        <p:xfrm>
          <a:off x="297454" y="1129724"/>
          <a:ext cx="8546400" cy="5453955"/>
        </p:xfrm>
        <a:graphic>
          <a:graphicData uri="http://schemas.openxmlformats.org/drawingml/2006/table">
            <a:tbl>
              <a:tblPr>
                <a:tableStyleId>{5C22544A-7EE6-4342-B048-85BDC9FD1C3A}</a:tableStyleId>
              </a:tblPr>
              <a:tblGrid>
                <a:gridCol w="4269543">
                  <a:extLst>
                    <a:ext uri="{9D8B030D-6E8A-4147-A177-3AD203B41FA5}">
                      <a16:colId xmlns:a16="http://schemas.microsoft.com/office/drawing/2014/main" val="912861275"/>
                    </a:ext>
                  </a:extLst>
                </a:gridCol>
                <a:gridCol w="4276857">
                  <a:extLst>
                    <a:ext uri="{9D8B030D-6E8A-4147-A177-3AD203B41FA5}">
                      <a16:colId xmlns:a16="http://schemas.microsoft.com/office/drawing/2014/main" val="1340851421"/>
                    </a:ext>
                  </a:extLst>
                </a:gridCol>
              </a:tblGrid>
              <a:tr h="208802">
                <a:tc>
                  <a:txBody>
                    <a:bodyPr/>
                    <a:lstStyle/>
                    <a:p>
                      <a:pPr algn="ctr" fontAlgn="ctr"/>
                      <a:r>
                        <a:rPr lang="ja-JP" altLang="en-US" sz="1200" b="1" i="0" u="none" strike="noStrike">
                          <a:solidFill>
                            <a:schemeClr val="tx1"/>
                          </a:solidFill>
                          <a:effectLst/>
                          <a:latin typeface="Meiryo UI" panose="020B0604030504040204" pitchFamily="50" charset="-128"/>
                          <a:ea typeface="Meiryo UI" panose="020B0604030504040204" pitchFamily="50" charset="-128"/>
                        </a:rPr>
                        <a:t>改修工事内容①</a:t>
                      </a:r>
                      <a:r>
                        <a:rPr lang="ja-JP" altLang="en-US" sz="1200" b="1" i="0" u="none" strike="noStrike">
                          <a:solidFill>
                            <a:srgbClr val="FF0000"/>
                          </a:solidFill>
                          <a:effectLst/>
                          <a:latin typeface="Meiryo UI" panose="020B0604030504040204" pitchFamily="50" charset="-128"/>
                          <a:ea typeface="Meiryo UI" panose="020B0604030504040204" pitchFamily="50" charset="-128"/>
                        </a:rPr>
                        <a:t>外観改修（部分）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tc>
                  <a:txBody>
                    <a:bodyPr/>
                    <a:lstStyle/>
                    <a:p>
                      <a:pPr algn="ctr" fontAlgn="ctr"/>
                      <a:r>
                        <a:rPr lang="ja-JP" altLang="en-US" sz="1200" b="1" i="0" u="none" strike="noStrike">
                          <a:solidFill>
                            <a:schemeClr val="tx1"/>
                          </a:solidFill>
                          <a:effectLst/>
                          <a:latin typeface="Meiryo UI" panose="020B0604030504040204" pitchFamily="50" charset="-128"/>
                          <a:ea typeface="Meiryo UI" panose="020B0604030504040204" pitchFamily="50" charset="-128"/>
                        </a:rPr>
                        <a:t>改修工事内容②</a:t>
                      </a:r>
                      <a:r>
                        <a:rPr lang="ja-JP" altLang="en-US" sz="1200" b="1" i="0" u="none" strike="noStrike">
                          <a:solidFill>
                            <a:srgbClr val="FF0000"/>
                          </a:solidFill>
                          <a:effectLst/>
                          <a:latin typeface="Meiryo UI" panose="020B0604030504040204" pitchFamily="50" charset="-128"/>
                          <a:ea typeface="Meiryo UI" panose="020B0604030504040204" pitchFamily="50" charset="-128"/>
                        </a:rPr>
                        <a:t>駐車場整備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44997976"/>
                  </a:ext>
                </a:extLst>
              </a:tr>
              <a:tr h="5245153">
                <a:tc>
                  <a:txBody>
                    <a:bodyPr/>
                    <a:lstStyle/>
                    <a:p>
                      <a:pPr algn="ctr" fontAlgn="ctr"/>
                      <a:endParaRPr lang="ja-JP" altLang="en-US" sz="900" b="0" i="0" u="none" strike="noStrike">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7101179"/>
                  </a:ext>
                </a:extLst>
              </a:tr>
            </a:tbl>
          </a:graphicData>
        </a:graphic>
      </p:graphicFrame>
      <p:sp>
        <p:nvSpPr>
          <p:cNvPr id="3" name="スライド番号プレースホルダー 3">
            <a:extLst>
              <a:ext uri="{FF2B5EF4-FFF2-40B4-BE49-F238E27FC236}">
                <a16:creationId xmlns:a16="http://schemas.microsoft.com/office/drawing/2014/main" id="{7DABFA1A-CFD3-4336-B725-4782AFDF0E71}"/>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10</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A7871CE-644F-4845-8081-E70D702745C5}"/>
              </a:ext>
            </a:extLst>
          </p:cNvPr>
          <p:cNvSpPr/>
          <p:nvPr/>
        </p:nvSpPr>
        <p:spPr>
          <a:xfrm>
            <a:off x="46849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5" name="正方形/長方形 4">
            <a:extLst>
              <a:ext uri="{FF2B5EF4-FFF2-40B4-BE49-F238E27FC236}">
                <a16:creationId xmlns:a16="http://schemas.microsoft.com/office/drawing/2014/main" id="{AF1FA777-7EF3-4ECE-A90E-2BAE31748387}"/>
              </a:ext>
            </a:extLst>
          </p:cNvPr>
          <p:cNvSpPr/>
          <p:nvPr/>
        </p:nvSpPr>
        <p:spPr>
          <a:xfrm>
            <a:off x="46849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6" name="正方形/長方形 5">
            <a:extLst>
              <a:ext uri="{FF2B5EF4-FFF2-40B4-BE49-F238E27FC236}">
                <a16:creationId xmlns:a16="http://schemas.microsoft.com/office/drawing/2014/main" id="{4AA3932D-FAE5-4347-9F2B-3FEBC60BCBBC}"/>
              </a:ext>
            </a:extLst>
          </p:cNvPr>
          <p:cNvSpPr/>
          <p:nvPr/>
        </p:nvSpPr>
        <p:spPr>
          <a:xfrm>
            <a:off x="47623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06C78F4-C6C9-41FE-A925-91E10964D876}"/>
              </a:ext>
            </a:extLst>
          </p:cNvPr>
          <p:cNvSpPr/>
          <p:nvPr/>
        </p:nvSpPr>
        <p:spPr>
          <a:xfrm>
            <a:off x="47623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0B7DEEF-80E0-4F58-BE31-7AF791033D39}"/>
              </a:ext>
            </a:extLst>
          </p:cNvPr>
          <p:cNvSpPr/>
          <p:nvPr/>
        </p:nvSpPr>
        <p:spPr>
          <a:xfrm flipV="1">
            <a:off x="55827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B6FF458-97F3-4F09-8547-76BDF5415E2C}"/>
              </a:ext>
            </a:extLst>
          </p:cNvPr>
          <p:cNvSpPr/>
          <p:nvPr/>
        </p:nvSpPr>
        <p:spPr>
          <a:xfrm>
            <a:off x="4066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20" name="正方形/長方形 19">
            <a:extLst>
              <a:ext uri="{FF2B5EF4-FFF2-40B4-BE49-F238E27FC236}">
                <a16:creationId xmlns:a16="http://schemas.microsoft.com/office/drawing/2014/main" id="{47DC1CAD-E04B-4F42-A57A-1536417B9437}"/>
              </a:ext>
            </a:extLst>
          </p:cNvPr>
          <p:cNvSpPr/>
          <p:nvPr/>
        </p:nvSpPr>
        <p:spPr>
          <a:xfrm>
            <a:off x="4066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21" name="正方形/長方形 20">
            <a:extLst>
              <a:ext uri="{FF2B5EF4-FFF2-40B4-BE49-F238E27FC236}">
                <a16:creationId xmlns:a16="http://schemas.microsoft.com/office/drawing/2014/main" id="{0762B2C2-0ED9-486E-9B30-4BF225937780}"/>
              </a:ext>
            </a:extLst>
          </p:cNvPr>
          <p:cNvSpPr/>
          <p:nvPr/>
        </p:nvSpPr>
        <p:spPr>
          <a:xfrm>
            <a:off x="4840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C57BD397-7776-40B3-8136-4308CAEBE97B}"/>
              </a:ext>
            </a:extLst>
          </p:cNvPr>
          <p:cNvSpPr/>
          <p:nvPr/>
        </p:nvSpPr>
        <p:spPr>
          <a:xfrm>
            <a:off x="4840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二等辺三角形 22">
            <a:extLst>
              <a:ext uri="{FF2B5EF4-FFF2-40B4-BE49-F238E27FC236}">
                <a16:creationId xmlns:a16="http://schemas.microsoft.com/office/drawing/2014/main" id="{F406456C-0493-4F4E-A08E-9FF53492FB37}"/>
              </a:ext>
            </a:extLst>
          </p:cNvPr>
          <p:cNvSpPr/>
          <p:nvPr/>
        </p:nvSpPr>
        <p:spPr>
          <a:xfrm flipV="1">
            <a:off x="13044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34C6156-F1BF-4A29-8ACF-108B1D9B48CB}"/>
              </a:ext>
            </a:extLst>
          </p:cNvPr>
          <p:cNvSpPr txBox="1"/>
          <p:nvPr/>
        </p:nvSpPr>
        <p:spPr>
          <a:xfrm>
            <a:off x="407376" y="860817"/>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「事業一覧」の番号・改修工事内容と一致するように改修事業について記載してください。必要に応じてこちらのスライドを追加してください。</a:t>
            </a:r>
          </a:p>
        </p:txBody>
      </p:sp>
      <p:pic>
        <p:nvPicPr>
          <p:cNvPr id="15" name="Picture 2" descr="カフェ　外観 に対する画像結果">
            <a:extLst>
              <a:ext uri="{FF2B5EF4-FFF2-40B4-BE49-F238E27FC236}">
                <a16:creationId xmlns:a16="http://schemas.microsoft.com/office/drawing/2014/main" id="{E5AB5D8E-2521-453D-9EA0-F0A3800D6E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468" y="4285840"/>
            <a:ext cx="3208763" cy="212696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駐車場 に対する画像結果">
            <a:extLst>
              <a:ext uri="{FF2B5EF4-FFF2-40B4-BE49-F238E27FC236}">
                <a16:creationId xmlns:a16="http://schemas.microsoft.com/office/drawing/2014/main" id="{AE32138E-BBA8-4676-949B-C1ECC19DD1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1738" y="4278205"/>
            <a:ext cx="3478974" cy="210202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古い駐車場 に対する画像結果">
            <a:extLst>
              <a:ext uri="{FF2B5EF4-FFF2-40B4-BE49-F238E27FC236}">
                <a16:creationId xmlns:a16="http://schemas.microsoft.com/office/drawing/2014/main" id="{51A52775-ECFC-431D-866D-DB7C795785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1739" y="1666473"/>
            <a:ext cx="3478973" cy="211140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古い飲食店 に対する画像結果">
            <a:extLst>
              <a:ext uri="{FF2B5EF4-FFF2-40B4-BE49-F238E27FC236}">
                <a16:creationId xmlns:a16="http://schemas.microsoft.com/office/drawing/2014/main" id="{D532B8F9-0CC3-4A45-A5C1-B050B79781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8468" y="1672922"/>
            <a:ext cx="3208763" cy="2098511"/>
          </a:xfrm>
          <a:prstGeom prst="rect">
            <a:avLst/>
          </a:prstGeom>
          <a:noFill/>
          <a:extLst>
            <a:ext uri="{909E8E84-426E-40DD-AFC4-6F175D3DCCD1}">
              <a14:hiddenFill xmlns:a14="http://schemas.microsoft.com/office/drawing/2010/main">
                <a:solidFill>
                  <a:srgbClr val="FFFFFF"/>
                </a:solidFill>
              </a14:hiddenFill>
            </a:ext>
          </a:extLst>
        </p:spPr>
      </p:pic>
      <p:sp>
        <p:nvSpPr>
          <p:cNvPr id="25" name="吹き出し: 四角形 24">
            <a:extLst>
              <a:ext uri="{FF2B5EF4-FFF2-40B4-BE49-F238E27FC236}">
                <a16:creationId xmlns:a16="http://schemas.microsoft.com/office/drawing/2014/main" id="{1C084ABB-8C9A-40E7-AB40-40F67C5A272F}"/>
              </a:ext>
            </a:extLst>
          </p:cNvPr>
          <p:cNvSpPr/>
          <p:nvPr/>
        </p:nvSpPr>
        <p:spPr>
          <a:xfrm>
            <a:off x="2578590" y="1527816"/>
            <a:ext cx="1631060" cy="472683"/>
          </a:xfrm>
          <a:prstGeom prst="wedgeRectCallout">
            <a:avLst>
              <a:gd name="adj1" fmla="val -119362"/>
              <a:gd name="adj2" fmla="val -4521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改修が妥当であることを示せるような写真　等</a:t>
            </a:r>
          </a:p>
        </p:txBody>
      </p:sp>
      <p:sp>
        <p:nvSpPr>
          <p:cNvPr id="26" name="吹き出し: 四角形 25">
            <a:extLst>
              <a:ext uri="{FF2B5EF4-FFF2-40B4-BE49-F238E27FC236}">
                <a16:creationId xmlns:a16="http://schemas.microsoft.com/office/drawing/2014/main" id="{FD5E748E-8149-4438-8ECE-7E689BB44ABC}"/>
              </a:ext>
            </a:extLst>
          </p:cNvPr>
          <p:cNvSpPr/>
          <p:nvPr/>
        </p:nvSpPr>
        <p:spPr>
          <a:xfrm>
            <a:off x="2778257" y="4071502"/>
            <a:ext cx="1631060" cy="472683"/>
          </a:xfrm>
          <a:prstGeom prst="wedgeRectCallout">
            <a:avLst>
              <a:gd name="adj1" fmla="val -119362"/>
              <a:gd name="adj2" fmla="val -4521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改修後イメージ・改修内容が</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分かりやすい写真　等</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（他施設でも可）</a:t>
            </a:r>
          </a:p>
        </p:txBody>
      </p:sp>
    </p:spTree>
    <p:extLst>
      <p:ext uri="{BB962C8B-B14F-4D97-AF65-F5344CB8AC3E}">
        <p14:creationId xmlns:p14="http://schemas.microsoft.com/office/powerpoint/2010/main" val="258758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2436328777"/>
              </p:ext>
            </p:extLst>
          </p:nvPr>
        </p:nvGraphicFramePr>
        <p:xfrm>
          <a:off x="257175" y="1376218"/>
          <a:ext cx="8648692" cy="5224719"/>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00289">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latin typeface="Meiryo UI" panose="020B0604030504040204" pitchFamily="50" charset="-128"/>
                          <a:ea typeface="Meiryo UI" panose="020B0604030504040204" pitchFamily="50" charset="-128"/>
                        </a:rPr>
                        <a:t>実施スケジュール</a:t>
                      </a: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38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1</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R5</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2</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R6</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7980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35178">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75698">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89221">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45160">
                <a:tc rowSpan="2">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（解体）</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64516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a:latin typeface="Meiryo UI" panose="020B0604030504040204" pitchFamily="50" charset="-128"/>
                          <a:ea typeface="Meiryo UI" panose="020B0604030504040204" pitchFamily="50" charset="-128"/>
                        </a:rPr>
                        <a:t>改修工事</a:t>
                      </a:r>
                      <a:endParaRPr kumimoji="1" lang="en-US" altLang="ja-JP" sz="900">
                        <a:latin typeface="Meiryo UI" panose="020B0604030504040204" pitchFamily="50" charset="-128"/>
                        <a:ea typeface="Meiryo UI" panose="020B0604030504040204" pitchFamily="50" charset="-128"/>
                      </a:endParaRPr>
                    </a:p>
                    <a:p>
                      <a:pPr algn="l"/>
                      <a:r>
                        <a:rPr kumimoji="1" lang="ja-JP" altLang="en-US" sz="900">
                          <a:latin typeface="Meiryo UI" panose="020B0604030504040204" pitchFamily="50" charset="-128"/>
                          <a:ea typeface="Meiryo UI" panose="020B0604030504040204" pitchFamily="50" charset="-128"/>
                        </a:rPr>
                        <a:t>（改修）</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89221">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81135">
                <a:tc>
                  <a:txBody>
                    <a:bodyPr/>
                    <a:lstStyle/>
                    <a:p>
                      <a:pPr algn="ctr"/>
                      <a:r>
                        <a:rPr kumimoji="1" lang="en-US" altLang="ja-JP" sz="900">
                          <a:latin typeface="Meiryo UI" panose="020B0604030504040204" pitchFamily="50" charset="-128"/>
                          <a:ea typeface="Meiryo UI" panose="020B0604030504040204" pitchFamily="50" charset="-128"/>
                        </a:rPr>
                        <a:t>6</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11</a:t>
            </a:fld>
            <a:endParaRPr kumimoji="1" lang="ja-JP" altLang="en-US">
              <a:latin typeface="Meiryo UI" panose="020B0604030504040204" pitchFamily="50" charset="-128"/>
              <a:ea typeface="Meiryo UI" panose="020B0604030504040204" pitchFamily="50" charset="-128"/>
            </a:endParaRPr>
          </a:p>
        </p:txBody>
      </p:sp>
      <p:sp>
        <p:nvSpPr>
          <p:cNvPr id="5" name="矢印: 五方向 4">
            <a:extLst>
              <a:ext uri="{FF2B5EF4-FFF2-40B4-BE49-F238E27FC236}">
                <a16:creationId xmlns:a16="http://schemas.microsoft.com/office/drawing/2014/main" id="{E9E28FF1-2F54-48E8-A3A3-98379879CE46}"/>
              </a:ext>
            </a:extLst>
          </p:cNvPr>
          <p:cNvSpPr/>
          <p:nvPr/>
        </p:nvSpPr>
        <p:spPr>
          <a:xfrm>
            <a:off x="1173105" y="3212129"/>
            <a:ext cx="96045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6" name="矢印: 五方向 5">
            <a:extLst>
              <a:ext uri="{FF2B5EF4-FFF2-40B4-BE49-F238E27FC236}">
                <a16:creationId xmlns:a16="http://schemas.microsoft.com/office/drawing/2014/main" id="{6B6B100C-7554-40AD-AD74-27A989B02F8A}"/>
              </a:ext>
            </a:extLst>
          </p:cNvPr>
          <p:cNvSpPr/>
          <p:nvPr/>
        </p:nvSpPr>
        <p:spPr>
          <a:xfrm>
            <a:off x="1519624" y="3658375"/>
            <a:ext cx="96045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 name="矢印: 五方向 7">
            <a:extLst>
              <a:ext uri="{FF2B5EF4-FFF2-40B4-BE49-F238E27FC236}">
                <a16:creationId xmlns:a16="http://schemas.microsoft.com/office/drawing/2014/main" id="{DA72495F-94CD-437B-97AA-65190D0E9055}"/>
              </a:ext>
            </a:extLst>
          </p:cNvPr>
          <p:cNvSpPr/>
          <p:nvPr/>
        </p:nvSpPr>
        <p:spPr>
          <a:xfrm>
            <a:off x="2319939" y="5104537"/>
            <a:ext cx="1618512"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0" name="矢印: 五方向 9">
            <a:extLst>
              <a:ext uri="{FF2B5EF4-FFF2-40B4-BE49-F238E27FC236}">
                <a16:creationId xmlns:a16="http://schemas.microsoft.com/office/drawing/2014/main" id="{0EA09B63-810F-4A56-A3B7-CECACE310C51}"/>
              </a:ext>
            </a:extLst>
          </p:cNvPr>
          <p:cNvSpPr/>
          <p:nvPr/>
        </p:nvSpPr>
        <p:spPr>
          <a:xfrm>
            <a:off x="1507558" y="3975969"/>
            <a:ext cx="98458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5C80D382-3FED-4B40-89CE-C7696E43D3F6}"/>
              </a:ext>
            </a:extLst>
          </p:cNvPr>
          <p:cNvSpPr/>
          <p:nvPr/>
        </p:nvSpPr>
        <p:spPr>
          <a:xfrm>
            <a:off x="3936275" y="5616417"/>
            <a:ext cx="909536"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
        <p:nvSpPr>
          <p:cNvPr id="12" name="Rectangle 15">
            <a:extLst>
              <a:ext uri="{FF2B5EF4-FFF2-40B4-BE49-F238E27FC236}">
                <a16:creationId xmlns:a16="http://schemas.microsoft.com/office/drawing/2014/main" id="{9923BA96-8B93-4ED7-A00B-9A0F5B81BC70}"/>
              </a:ext>
            </a:extLst>
          </p:cNvPr>
          <p:cNvSpPr/>
          <p:nvPr/>
        </p:nvSpPr>
        <p:spPr>
          <a:xfrm>
            <a:off x="7156376" y="57792"/>
            <a:ext cx="1730449" cy="1149234"/>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kumimoji="1" lang="ja-JP" altLang="en-US" sz="1050">
                <a:solidFill>
                  <a:srgbClr val="000000"/>
                </a:solidFill>
                <a:latin typeface="Meiryo UI" panose="020B0604030504040204" pitchFamily="50" charset="-128"/>
                <a:ea typeface="Meiryo UI" panose="020B0604030504040204" pitchFamily="50" charset="-128"/>
                <a:cs typeface="メイリオ"/>
              </a:rPr>
              <a:t>計画申請時にわかる範囲で記載してください（詳細なスケジュールは添付資料にてご提出ください）</a:t>
            </a:r>
            <a:endParaRPr kumimoji="1" lang="en-US" altLang="ja-JP" sz="1050">
              <a:solidFill>
                <a:srgbClr val="000000"/>
              </a:solidFill>
              <a:latin typeface="Meiryo UI" panose="020B0604030504040204" pitchFamily="50" charset="-128"/>
              <a:ea typeface="Meiryo UI" panose="020B0604030504040204" pitchFamily="50" charset="-128"/>
              <a:cs typeface="メイリオ"/>
            </a:endParaRPr>
          </a:p>
        </p:txBody>
      </p:sp>
      <p:sp>
        <p:nvSpPr>
          <p:cNvPr id="13" name="矢印: 五方向 12">
            <a:extLst>
              <a:ext uri="{FF2B5EF4-FFF2-40B4-BE49-F238E27FC236}">
                <a16:creationId xmlns:a16="http://schemas.microsoft.com/office/drawing/2014/main" id="{B965C504-359C-4AAC-BD78-12848F710DE2}"/>
              </a:ext>
            </a:extLst>
          </p:cNvPr>
          <p:cNvSpPr/>
          <p:nvPr/>
        </p:nvSpPr>
        <p:spPr>
          <a:xfrm>
            <a:off x="2319939" y="4487849"/>
            <a:ext cx="1618512"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4" name="矢印: 五方向 13">
            <a:extLst>
              <a:ext uri="{FF2B5EF4-FFF2-40B4-BE49-F238E27FC236}">
                <a16:creationId xmlns:a16="http://schemas.microsoft.com/office/drawing/2014/main" id="{2BA29DD3-1110-49A3-8817-AF0DFB74CEDA}"/>
              </a:ext>
            </a:extLst>
          </p:cNvPr>
          <p:cNvSpPr/>
          <p:nvPr/>
        </p:nvSpPr>
        <p:spPr>
          <a:xfrm>
            <a:off x="4920264" y="5104537"/>
            <a:ext cx="1937736"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5" name="矢印: 五方向 14">
            <a:extLst>
              <a:ext uri="{FF2B5EF4-FFF2-40B4-BE49-F238E27FC236}">
                <a16:creationId xmlns:a16="http://schemas.microsoft.com/office/drawing/2014/main" id="{0BB4FD4D-CDEE-422E-AF0C-77141F545423}"/>
              </a:ext>
            </a:extLst>
          </p:cNvPr>
          <p:cNvSpPr/>
          <p:nvPr/>
        </p:nvSpPr>
        <p:spPr>
          <a:xfrm>
            <a:off x="7205764" y="5616417"/>
            <a:ext cx="909536"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9323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a:t>③廃屋の撤去</a:t>
            </a:r>
          </a:p>
        </p:txBody>
      </p:sp>
    </p:spTree>
    <p:extLst>
      <p:ext uri="{BB962C8B-B14F-4D97-AF65-F5344CB8AC3E}">
        <p14:creationId xmlns:p14="http://schemas.microsoft.com/office/powerpoint/2010/main" val="4134899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4044254240"/>
              </p:ext>
            </p:extLst>
          </p:nvPr>
        </p:nvGraphicFramePr>
        <p:xfrm>
          <a:off x="198503" y="920696"/>
          <a:ext cx="8649406" cy="5667375"/>
        </p:xfrm>
        <a:graphic>
          <a:graphicData uri="http://schemas.openxmlformats.org/drawingml/2006/table">
            <a:tbl>
              <a:tblPr>
                <a:tableStyleId>{5C22544A-7EE6-4342-B048-85BDC9FD1C3A}</a:tableStyleId>
              </a:tblPr>
              <a:tblGrid>
                <a:gridCol w="747515">
                  <a:extLst>
                    <a:ext uri="{9D8B030D-6E8A-4147-A177-3AD203B41FA5}">
                      <a16:colId xmlns:a16="http://schemas.microsoft.com/office/drawing/2014/main" val="3380646358"/>
                    </a:ext>
                  </a:extLst>
                </a:gridCol>
                <a:gridCol w="591028">
                  <a:extLst>
                    <a:ext uri="{9D8B030D-6E8A-4147-A177-3AD203B41FA5}">
                      <a16:colId xmlns:a16="http://schemas.microsoft.com/office/drawing/2014/main" val="3852992254"/>
                    </a:ext>
                  </a:extLst>
                </a:gridCol>
                <a:gridCol w="1182056">
                  <a:extLst>
                    <a:ext uri="{9D8B030D-6E8A-4147-A177-3AD203B41FA5}">
                      <a16:colId xmlns:a16="http://schemas.microsoft.com/office/drawing/2014/main" val="44779126"/>
                    </a:ext>
                  </a:extLst>
                </a:gridCol>
                <a:gridCol w="679055">
                  <a:extLst>
                    <a:ext uri="{9D8B030D-6E8A-4147-A177-3AD203B41FA5}">
                      <a16:colId xmlns:a16="http://schemas.microsoft.com/office/drawing/2014/main" val="762395761"/>
                    </a:ext>
                  </a:extLst>
                </a:gridCol>
                <a:gridCol w="1168002">
                  <a:extLst>
                    <a:ext uri="{9D8B030D-6E8A-4147-A177-3AD203B41FA5}">
                      <a16:colId xmlns:a16="http://schemas.microsoft.com/office/drawing/2014/main" val="1354607215"/>
                    </a:ext>
                  </a:extLst>
                </a:gridCol>
                <a:gridCol w="4281750">
                  <a:extLst>
                    <a:ext uri="{9D8B030D-6E8A-4147-A177-3AD203B41FA5}">
                      <a16:colId xmlns:a16="http://schemas.microsoft.com/office/drawing/2014/main" val="1988428256"/>
                    </a:ext>
                  </a:extLst>
                </a:gridCol>
              </a:tblGrid>
              <a:tr h="368261">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○○株式会社</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368261">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〇〇ホテル</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44949502"/>
                  </a:ext>
                </a:extLst>
              </a:tr>
              <a:tr h="368261">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○○県○○市</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421925">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〇〇千円（税別）</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421925">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補助率</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1/2</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ysDot"/>
                      <a:round/>
                      <a:headEnd type="none" w="med" len="med"/>
                      <a:tailEnd type="none" w="med" len="med"/>
                    </a:lnTlToBr>
                    <a:noFill/>
                  </a:tcPr>
                </a:tc>
                <a:tc hMerge="1">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023149329"/>
                  </a:ext>
                </a:extLst>
              </a:tr>
              <a:tr h="421925">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421925">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1437446">
                <a:tc rowSpan="2">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実施事業内容</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どのような事業か、何をどうするための廃屋撤去であるかを簡潔かつ具体的に記載（下記例）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〇〇のための廃屋撤去</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143744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indent="0" algn="l" fontAlgn="ctr">
                        <a:buFont typeface="Arial" panose="020B0604020202020204" pitchFamily="34" charset="0"/>
                        <a:buNone/>
                      </a:pPr>
                      <a:r>
                        <a:rPr kumimoji="1" lang="en-US" altLang="ja-JP" sz="900" i="0">
                          <a:solidFill>
                            <a:srgbClr val="FF0000"/>
                          </a:solidFill>
                          <a:latin typeface="Meiryo UI" panose="020B0604030504040204" pitchFamily="50" charset="-128"/>
                          <a:ea typeface="Meiryo UI" panose="020B0604030504040204" pitchFamily="50" charset="-128"/>
                        </a:rPr>
                        <a:t>※</a:t>
                      </a:r>
                      <a:r>
                        <a:rPr kumimoji="1" lang="ja-JP" altLang="en-US" sz="900" i="0">
                          <a:solidFill>
                            <a:srgbClr val="FF0000"/>
                          </a:solidFill>
                          <a:latin typeface="Meiryo UI" panose="020B0604030504040204" pitchFamily="50" charset="-128"/>
                          <a:ea typeface="Meiryo UI" panose="020B0604030504040204" pitchFamily="50" charset="-128"/>
                        </a:rPr>
                        <a:t>地域計画で定められた方針に則った撤去後の跡地活用による回遊性の向上や地域への効果を記載（以下例）</a:t>
                      </a:r>
                      <a:endParaRPr kumimoji="1" lang="en-US" altLang="ja-JP" sz="900" i="0">
                        <a:solidFill>
                          <a:srgbClr val="FF0000"/>
                        </a:solidFill>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廃屋となってしまった〇〇ホテルを撤去し、新たなｘｘで跡地活用をすることでｘｘという効果が期待される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13</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8B49232-E862-4519-83D2-6D7EB2B685B4}"/>
              </a:ext>
            </a:extLst>
          </p:cNvPr>
          <p:cNvSpPr/>
          <p:nvPr/>
        </p:nvSpPr>
        <p:spPr>
          <a:xfrm>
            <a:off x="4861349" y="1422577"/>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現状の写真を添付</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861349" y="4233459"/>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撤去後活用イメージ写真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10" y="103762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事業イメージ図</a:t>
            </a:r>
          </a:p>
        </p:txBody>
      </p:sp>
      <p:sp>
        <p:nvSpPr>
          <p:cNvPr id="12" name="正方形/長方形 11">
            <a:extLst>
              <a:ext uri="{FF2B5EF4-FFF2-40B4-BE49-F238E27FC236}">
                <a16:creationId xmlns:a16="http://schemas.microsoft.com/office/drawing/2014/main" id="{D3D07072-7070-4622-A5B4-B1254F2E7304}"/>
              </a:ext>
            </a:extLst>
          </p:cNvPr>
          <p:cNvSpPr/>
          <p:nvPr/>
        </p:nvSpPr>
        <p:spPr>
          <a:xfrm>
            <a:off x="4783910" y="1180865"/>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撤去前</a:t>
            </a:r>
          </a:p>
        </p:txBody>
      </p:sp>
      <p:sp>
        <p:nvSpPr>
          <p:cNvPr id="14" name="正方形/長方形 13">
            <a:extLst>
              <a:ext uri="{FF2B5EF4-FFF2-40B4-BE49-F238E27FC236}">
                <a16:creationId xmlns:a16="http://schemas.microsoft.com/office/drawing/2014/main" id="{30C0FFF8-A265-4B49-9608-E3F680BD9942}"/>
              </a:ext>
            </a:extLst>
          </p:cNvPr>
          <p:cNvSpPr/>
          <p:nvPr/>
        </p:nvSpPr>
        <p:spPr>
          <a:xfrm>
            <a:off x="4783910" y="397602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撤去後</a:t>
            </a:r>
          </a:p>
        </p:txBody>
      </p:sp>
      <p:sp>
        <p:nvSpPr>
          <p:cNvPr id="16" name="二等辺三角形 15">
            <a:extLst>
              <a:ext uri="{FF2B5EF4-FFF2-40B4-BE49-F238E27FC236}">
                <a16:creationId xmlns:a16="http://schemas.microsoft.com/office/drawing/2014/main" id="{B1051ABC-B10A-468D-9CF0-EAE20C3B50BE}"/>
              </a:ext>
            </a:extLst>
          </p:cNvPr>
          <p:cNvSpPr/>
          <p:nvPr/>
        </p:nvSpPr>
        <p:spPr>
          <a:xfrm flipV="1">
            <a:off x="5672476" y="3812903"/>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11" name="Picture 4" descr="廃屋ホテル に対する画像結果">
            <a:extLst>
              <a:ext uri="{FF2B5EF4-FFF2-40B4-BE49-F238E27FC236}">
                <a16:creationId xmlns:a16="http://schemas.microsoft.com/office/drawing/2014/main" id="{86732690-B66A-4DE4-A95B-0FC28C8DA1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3239" y="1430552"/>
            <a:ext cx="3346137" cy="225531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高級ビラ に対する画像結果">
            <a:extLst>
              <a:ext uri="{FF2B5EF4-FFF2-40B4-BE49-F238E27FC236}">
                <a16:creationId xmlns:a16="http://schemas.microsoft.com/office/drawing/2014/main" id="{58C71BB8-77C9-4A20-B4E6-00D213659A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3238" y="4243535"/>
            <a:ext cx="3346137" cy="2213113"/>
          </a:xfrm>
          <a:prstGeom prst="rect">
            <a:avLst/>
          </a:prstGeom>
          <a:noFill/>
          <a:extLst>
            <a:ext uri="{909E8E84-426E-40DD-AFC4-6F175D3DCCD1}">
              <a14:hiddenFill xmlns:a14="http://schemas.microsoft.com/office/drawing/2010/main">
                <a:solidFill>
                  <a:srgbClr val="FFFFFF"/>
                </a:solidFill>
              </a14:hiddenFill>
            </a:ext>
          </a:extLst>
        </p:spPr>
      </p:pic>
      <p:sp>
        <p:nvSpPr>
          <p:cNvPr id="17" name="吹き出し: 四角形 16">
            <a:extLst>
              <a:ext uri="{FF2B5EF4-FFF2-40B4-BE49-F238E27FC236}">
                <a16:creationId xmlns:a16="http://schemas.microsoft.com/office/drawing/2014/main" id="{40551252-A327-4C1A-9367-2F8159F9F7E5}"/>
              </a:ext>
            </a:extLst>
          </p:cNvPr>
          <p:cNvSpPr/>
          <p:nvPr/>
        </p:nvSpPr>
        <p:spPr>
          <a:xfrm>
            <a:off x="7270522" y="3719118"/>
            <a:ext cx="1849885" cy="472683"/>
          </a:xfrm>
          <a:prstGeom prst="wedgeRectCallout">
            <a:avLst>
              <a:gd name="adj1" fmla="val -42840"/>
              <a:gd name="adj2" fmla="val 8008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廃屋撤去後の跡地活用</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イメージ図（他施設でも可）等</a:t>
            </a:r>
          </a:p>
        </p:txBody>
      </p:sp>
    </p:spTree>
    <p:extLst>
      <p:ext uri="{BB962C8B-B14F-4D97-AF65-F5344CB8AC3E}">
        <p14:creationId xmlns:p14="http://schemas.microsoft.com/office/powerpoint/2010/main" val="1263233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1534707765"/>
              </p:ext>
            </p:extLst>
          </p:nvPr>
        </p:nvGraphicFramePr>
        <p:xfrm>
          <a:off x="246305" y="1392138"/>
          <a:ext cx="8648692" cy="3786521"/>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400">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latin typeface="Meiryo UI" panose="020B0604030504040204" pitchFamily="50" charset="-128"/>
                          <a:ea typeface="Meiryo UI" panose="020B0604030504040204" pitchFamily="50" charset="-128"/>
                        </a:rPr>
                        <a:t>実施スケジュール</a:t>
                      </a:r>
                      <a:endParaRPr kumimoji="1" lang="en-US" altLang="ja-JP" sz="12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592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1</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R5</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2</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R6</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27592">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06660">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61007">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68480">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69582">
                <a:tc>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解体等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marT="46800"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368480">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484113"/>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46305" y="912183"/>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14</a:t>
            </a:fld>
            <a:endParaRPr kumimoji="1" lang="ja-JP" altLang="en-US">
              <a:latin typeface="Meiryo UI" panose="020B0604030504040204" pitchFamily="50" charset="-128"/>
              <a:ea typeface="Meiryo UI" panose="020B0604030504040204" pitchFamily="50" charset="-128"/>
            </a:endParaRPr>
          </a:p>
        </p:txBody>
      </p:sp>
      <p:graphicFrame>
        <p:nvGraphicFramePr>
          <p:cNvPr id="20" name="表 9">
            <a:extLst>
              <a:ext uri="{FF2B5EF4-FFF2-40B4-BE49-F238E27FC236}">
                <a16:creationId xmlns:a16="http://schemas.microsoft.com/office/drawing/2014/main" id="{C6EA9496-A763-40E1-9691-008F50ED98C4}"/>
              </a:ext>
            </a:extLst>
          </p:cNvPr>
          <p:cNvGraphicFramePr>
            <a:graphicFrameLocks noGrp="1"/>
          </p:cNvGraphicFramePr>
          <p:nvPr>
            <p:extLst>
              <p:ext uri="{D42A27DB-BD31-4B8C-83A1-F6EECF244321}">
                <p14:modId xmlns:p14="http://schemas.microsoft.com/office/powerpoint/2010/main" val="3748651625"/>
              </p:ext>
            </p:extLst>
          </p:nvPr>
        </p:nvGraphicFramePr>
        <p:xfrm>
          <a:off x="257175" y="5671720"/>
          <a:ext cx="8637822" cy="741680"/>
        </p:xfrm>
        <a:graphic>
          <a:graphicData uri="http://schemas.openxmlformats.org/drawingml/2006/table">
            <a:tbl>
              <a:tblPr firstRow="1" bandRow="1">
                <a:tableStyleId>{2D5ABB26-0587-4C30-8999-92F81FD0307C}</a:tableStyleId>
              </a:tblPr>
              <a:tblGrid>
                <a:gridCol w="681988">
                  <a:extLst>
                    <a:ext uri="{9D8B030D-6E8A-4147-A177-3AD203B41FA5}">
                      <a16:colId xmlns:a16="http://schemas.microsoft.com/office/drawing/2014/main" val="4059974122"/>
                    </a:ext>
                  </a:extLst>
                </a:gridCol>
                <a:gridCol w="7955834">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〇〇を撤去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〇〇の整備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21" name="テキスト ボックス 20">
            <a:extLst>
              <a:ext uri="{FF2B5EF4-FFF2-40B4-BE49-F238E27FC236}">
                <a16:creationId xmlns:a16="http://schemas.microsoft.com/office/drawing/2014/main" id="{BF8E7FB2-0292-44AC-9CD1-36EE4C6E294E}"/>
              </a:ext>
            </a:extLst>
          </p:cNvPr>
          <p:cNvSpPr txBox="1"/>
          <p:nvPr/>
        </p:nvSpPr>
        <p:spPr>
          <a:xfrm>
            <a:off x="257175" y="5196286"/>
            <a:ext cx="8637822" cy="430887"/>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複数年度にわたる事業を計画しており、工事が第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期・第</a:t>
            </a:r>
            <a:r>
              <a:rPr lang="en-US" altLang="ja-JP" sz="1100" b="1">
                <a:latin typeface="Meiryo UI" panose="020B0604030504040204" pitchFamily="50" charset="-128"/>
                <a:ea typeface="Meiryo UI" panose="020B0604030504040204" pitchFamily="50" charset="-128"/>
              </a:rPr>
              <a:t>2</a:t>
            </a:r>
            <a:r>
              <a:rPr lang="ja-JP" altLang="en-US" sz="1100" b="1">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a:t>
            </a:r>
            <a:r>
              <a:rPr lang="ja-JP" altLang="en-US" sz="1100" b="1">
                <a:latin typeface="Meiryo UI" panose="020B0604030504040204" pitchFamily="50" charset="-128"/>
                <a:ea typeface="Meiryo UI" panose="020B0604030504040204" pitchFamily="50" charset="-128"/>
              </a:rPr>
              <a:t>対象者のみ記入</a:t>
            </a:r>
          </a:p>
        </p:txBody>
      </p:sp>
      <p:sp>
        <p:nvSpPr>
          <p:cNvPr id="7" name="矢印: 五方向 6">
            <a:extLst>
              <a:ext uri="{FF2B5EF4-FFF2-40B4-BE49-F238E27FC236}">
                <a16:creationId xmlns:a16="http://schemas.microsoft.com/office/drawing/2014/main" id="{FE2AAB46-2FC7-4825-8F50-272CAC3EC840}"/>
              </a:ext>
            </a:extLst>
          </p:cNvPr>
          <p:cNvSpPr/>
          <p:nvPr/>
        </p:nvSpPr>
        <p:spPr>
          <a:xfrm>
            <a:off x="1160555" y="3091136"/>
            <a:ext cx="96045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 name="矢印: 五方向 7">
            <a:extLst>
              <a:ext uri="{FF2B5EF4-FFF2-40B4-BE49-F238E27FC236}">
                <a16:creationId xmlns:a16="http://schemas.microsoft.com/office/drawing/2014/main" id="{85B7D785-52B2-4543-9627-163EFDEB230F}"/>
              </a:ext>
            </a:extLst>
          </p:cNvPr>
          <p:cNvSpPr/>
          <p:nvPr/>
        </p:nvSpPr>
        <p:spPr>
          <a:xfrm>
            <a:off x="1507072" y="3520148"/>
            <a:ext cx="96045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0" name="矢印: 五方向 9">
            <a:extLst>
              <a:ext uri="{FF2B5EF4-FFF2-40B4-BE49-F238E27FC236}">
                <a16:creationId xmlns:a16="http://schemas.microsoft.com/office/drawing/2014/main" id="{33433373-3BBB-416A-9D97-4B299F8C41E8}"/>
              </a:ext>
            </a:extLst>
          </p:cNvPr>
          <p:cNvSpPr/>
          <p:nvPr/>
        </p:nvSpPr>
        <p:spPr>
          <a:xfrm>
            <a:off x="2161200" y="4389735"/>
            <a:ext cx="152729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F743EC8B-0E8B-4364-ACEB-6AF43B56C3FA}"/>
              </a:ext>
            </a:extLst>
          </p:cNvPr>
          <p:cNvSpPr/>
          <p:nvPr/>
        </p:nvSpPr>
        <p:spPr>
          <a:xfrm>
            <a:off x="1507072" y="3852948"/>
            <a:ext cx="98458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2" name="矢印: 五方向 11">
            <a:extLst>
              <a:ext uri="{FF2B5EF4-FFF2-40B4-BE49-F238E27FC236}">
                <a16:creationId xmlns:a16="http://schemas.microsoft.com/office/drawing/2014/main" id="{12ED401E-17FC-40E0-B044-48C4735480B6}"/>
              </a:ext>
            </a:extLst>
          </p:cNvPr>
          <p:cNvSpPr/>
          <p:nvPr/>
        </p:nvSpPr>
        <p:spPr>
          <a:xfrm>
            <a:off x="3688493" y="4905364"/>
            <a:ext cx="883507"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
        <p:nvSpPr>
          <p:cNvPr id="13" name="Rectangle 15">
            <a:extLst>
              <a:ext uri="{FF2B5EF4-FFF2-40B4-BE49-F238E27FC236}">
                <a16:creationId xmlns:a16="http://schemas.microsoft.com/office/drawing/2014/main" id="{76BA5CCD-2C13-4059-AE38-BCA3C4D2D6E4}"/>
              </a:ext>
            </a:extLst>
          </p:cNvPr>
          <p:cNvSpPr/>
          <p:nvPr/>
        </p:nvSpPr>
        <p:spPr>
          <a:xfrm>
            <a:off x="7164548" y="149289"/>
            <a:ext cx="1730449" cy="1149234"/>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kumimoji="1" lang="ja-JP" altLang="en-US" sz="1050">
                <a:solidFill>
                  <a:srgbClr val="000000"/>
                </a:solidFill>
                <a:latin typeface="Meiryo UI" panose="020B0604030504040204" pitchFamily="50" charset="-128"/>
                <a:ea typeface="Meiryo UI" panose="020B0604030504040204" pitchFamily="50" charset="-128"/>
                <a:cs typeface="メイリオ"/>
              </a:rPr>
              <a:t>計画申請時にわかる範囲で記載してください（詳細なスケジュールは添付資料にてご提出ください）</a:t>
            </a:r>
            <a:endParaRPr kumimoji="1" lang="en-US" altLang="ja-JP" sz="1050">
              <a:solidFill>
                <a:srgbClr val="000000"/>
              </a:solidFill>
              <a:latin typeface="Meiryo UI" panose="020B0604030504040204" pitchFamily="50" charset="-128"/>
              <a:ea typeface="Meiryo UI" panose="020B0604030504040204" pitchFamily="50" charset="-128"/>
              <a:cs typeface="メイリオ"/>
            </a:endParaRPr>
          </a:p>
        </p:txBody>
      </p:sp>
      <p:sp>
        <p:nvSpPr>
          <p:cNvPr id="14" name="矢印: 五方向 13">
            <a:extLst>
              <a:ext uri="{FF2B5EF4-FFF2-40B4-BE49-F238E27FC236}">
                <a16:creationId xmlns:a16="http://schemas.microsoft.com/office/drawing/2014/main" id="{D13C68D2-DA84-4D4B-9DEC-DC64FA98E1D6}"/>
              </a:ext>
            </a:extLst>
          </p:cNvPr>
          <p:cNvSpPr/>
          <p:nvPr/>
        </p:nvSpPr>
        <p:spPr>
          <a:xfrm>
            <a:off x="5528098" y="4374838"/>
            <a:ext cx="152729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5" name="矢印: 五方向 14">
            <a:extLst>
              <a:ext uri="{FF2B5EF4-FFF2-40B4-BE49-F238E27FC236}">
                <a16:creationId xmlns:a16="http://schemas.microsoft.com/office/drawing/2014/main" id="{AD9F6C12-7273-4F04-B229-DC3A72068889}"/>
              </a:ext>
            </a:extLst>
          </p:cNvPr>
          <p:cNvSpPr/>
          <p:nvPr/>
        </p:nvSpPr>
        <p:spPr>
          <a:xfrm>
            <a:off x="7055391" y="4890467"/>
            <a:ext cx="883507"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2928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a:t>③‘廃屋の撤去＋再建（宿泊施設のみ）</a:t>
            </a:r>
          </a:p>
        </p:txBody>
      </p:sp>
    </p:spTree>
    <p:extLst>
      <p:ext uri="{BB962C8B-B14F-4D97-AF65-F5344CB8AC3E}">
        <p14:creationId xmlns:p14="http://schemas.microsoft.com/office/powerpoint/2010/main" val="127258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2517255376"/>
              </p:ext>
            </p:extLst>
          </p:nvPr>
        </p:nvGraphicFramePr>
        <p:xfrm>
          <a:off x="298291" y="880817"/>
          <a:ext cx="8547417" cy="5704708"/>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2075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〇〇株式会社</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2075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〇〇ホテル</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63466144"/>
                  </a:ext>
                </a:extLst>
              </a:tr>
              <a:tr h="22075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○○県○○市</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284220">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〇〇千円（税別）</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84220">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284220">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284220">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部屋数</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〇〇室</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補助率</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（再建</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algn="l"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1/2</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tc>
                <a:extLst>
                  <a:ext uri="{0D108BD9-81ED-4DB2-BD59-A6C34878D82A}">
                    <a16:rowId xmlns:a16="http://schemas.microsoft.com/office/drawing/2014/main" val="308990605"/>
                  </a:ext>
                </a:extLst>
              </a:tr>
              <a:tr h="855555">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r>
                        <a:rPr kumimoji="1" lang="en-US" altLang="ja-JP" sz="900" i="0">
                          <a:solidFill>
                            <a:srgbClr val="FF0000"/>
                          </a:solidFill>
                          <a:latin typeface="Meiryo UI" panose="020B0604030504040204" pitchFamily="50" charset="-128"/>
                          <a:ea typeface="Meiryo UI" panose="020B0604030504040204" pitchFamily="50" charset="-128"/>
                        </a:rPr>
                        <a:t>※</a:t>
                      </a:r>
                      <a:r>
                        <a:rPr kumimoji="1" lang="ja-JP" altLang="en-US" sz="900" i="0">
                          <a:solidFill>
                            <a:srgbClr val="FF0000"/>
                          </a:solidFill>
                          <a:latin typeface="Meiryo UI" panose="020B0604030504040204" pitchFamily="50" charset="-128"/>
                          <a:ea typeface="Meiryo UI" panose="020B0604030504040204" pitchFamily="50" charset="-128"/>
                        </a:rPr>
                        <a:t>事業全体における地域のビジョン・コンセプト・ターゲットとの整合性について記載</a:t>
                      </a:r>
                      <a:endParaRPr kumimoji="1" lang="en-US" altLang="ja-JP" sz="900" i="0">
                        <a:solidFill>
                          <a:srgbClr val="FF0000"/>
                        </a:solidFill>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kumimoji="1" lang="ja-JP" altLang="en-US" sz="900" i="0">
                          <a:solidFill>
                            <a:srgbClr val="FF0000"/>
                          </a:solidFill>
                          <a:latin typeface="Meiryo UI" panose="020B0604030504040204" pitchFamily="50" charset="-128"/>
                          <a:ea typeface="Meiryo UI" panose="020B0604030504040204" pitchFamily="50" charset="-128"/>
                        </a:rPr>
                        <a:t>地域計画で定めた〇〇を達成するための改修事業である</a:t>
                      </a:r>
                      <a:endParaRPr kumimoji="1" lang="en-US" altLang="ja-JP" sz="900" i="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855555">
                <a:tc vMerge="1">
                  <a:txBody>
                    <a:bodyPr/>
                    <a:lstStyle/>
                    <a:p>
                      <a:endParaRPr kumimoji="1" lang="ja-JP" altLang="en-US"/>
                    </a:p>
                  </a:txBody>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主要な</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何をどうする改修であるかを明記（下記例）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a:lnSpc>
                          <a:spcPct val="100000"/>
                        </a:lnSpc>
                        <a:buFontTx/>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複数事業がある場合については</a:t>
                      </a:r>
                      <a:r>
                        <a:rPr lang="en-US" altLang="ja-JP" sz="900" b="0" i="0" u="none" strike="noStrike">
                          <a:solidFill>
                            <a:srgbClr val="FF0000"/>
                          </a:solidFill>
                          <a:effectLst/>
                          <a:latin typeface="Meiryo UI" panose="020B0604030504040204" pitchFamily="50" charset="-128"/>
                          <a:ea typeface="Meiryo UI" panose="020B0604030504040204" pitchFamily="50" charset="-128"/>
                        </a:rPr>
                        <a:t>2</a:t>
                      </a:r>
                      <a:r>
                        <a:rPr lang="ja-JP" altLang="en-US" sz="900" b="0" i="0" u="none" strike="noStrike">
                          <a:solidFill>
                            <a:srgbClr val="FF0000"/>
                          </a:solidFill>
                          <a:effectLst/>
                          <a:latin typeface="Meiryo UI" panose="020B0604030504040204" pitchFamily="50" charset="-128"/>
                          <a:ea typeface="Meiryo UI" panose="020B0604030504040204" pitchFamily="50" charset="-128"/>
                        </a:rPr>
                        <a:t>ページ目以降に記載</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〇〇のための廃屋撤去</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a:lnSpc>
                          <a:spcPct val="100000"/>
                        </a:lnSpc>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（ターゲット）のため、〇〇をｘｘとするような改修</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855555">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改修工事による跡地活用による効果や地域裨益性を明示（下記例）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FF0000"/>
                          </a:solidFill>
                          <a:effectLst/>
                          <a:latin typeface="Meiryo UI" panose="020B0604030504040204" pitchFamily="50" charset="-128"/>
                          <a:ea typeface="Meiryo UI" panose="020B0604030504040204" pitchFamily="50" charset="-128"/>
                        </a:rPr>
                        <a:t>廃屋となってしまった〇〇を撤去し、再建</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〇〇を実施することで地域での消費額の向上</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Ｘｘの回遊性の向上に寄与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〇ｘに取り組むことにより、地域再訪の促進に寄与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855555">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施設の</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r>
                        <a:rPr kumimoji="1" lang="en-US" altLang="ja-JP" sz="900" b="0" i="0" u="none" strike="noStrike">
                          <a:solidFill>
                            <a:srgbClr val="FF0000"/>
                          </a:solidFill>
                          <a:effectLst/>
                          <a:latin typeface="Meiryo UI" panose="020B0604030504040204" pitchFamily="50" charset="-128"/>
                          <a:ea typeface="Meiryo UI" panose="020B0604030504040204" pitchFamily="50" charset="-128"/>
                        </a:rPr>
                        <a:t>※</a:t>
                      </a:r>
                      <a:r>
                        <a:rPr kumimoji="1" lang="ja-JP" altLang="en-US" sz="900" b="0" i="0" u="none" strike="noStrike">
                          <a:solidFill>
                            <a:srgbClr val="FF0000"/>
                          </a:solidFill>
                          <a:effectLst/>
                          <a:latin typeface="Meiryo UI" panose="020B0604030504040204" pitchFamily="50" charset="-128"/>
                          <a:ea typeface="Meiryo UI" panose="020B0604030504040204" pitchFamily="50" charset="-128"/>
                        </a:rPr>
                        <a:t>この事業を実施することによって、改修前と比べてどのように収益力が向上するかを明記（下記例）</a:t>
                      </a:r>
                      <a:endParaRPr kumimoji="1"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〇〇によって（ターゲット）の満足感が高まることで、ｘｘとなり、収益力が向上する</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483337">
                <a:tc>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経営ガイド</a:t>
                      </a:r>
                      <a:endParaRPr lang="en-US" altLang="ja-JP" sz="100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ラインの</a:t>
                      </a:r>
                      <a:endParaRPr lang="en-US" altLang="ja-JP" sz="100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登録有無</a:t>
                      </a: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登録番号</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9178599"/>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16</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69542"/>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代表的な改修対象の現状写真</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280424"/>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859868"/>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6219" y="102820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事業内容</a:t>
            </a:r>
          </a:p>
        </p:txBody>
      </p:sp>
      <p:sp>
        <p:nvSpPr>
          <p:cNvPr id="14" name="正方形/長方形 13">
            <a:extLst>
              <a:ext uri="{FF2B5EF4-FFF2-40B4-BE49-F238E27FC236}">
                <a16:creationId xmlns:a16="http://schemas.microsoft.com/office/drawing/2014/main" id="{70C3F79E-5189-4F9E-B07B-43D7CAC5CEFE}"/>
              </a:ext>
            </a:extLst>
          </p:cNvPr>
          <p:cNvSpPr/>
          <p:nvPr/>
        </p:nvSpPr>
        <p:spPr>
          <a:xfrm>
            <a:off x="4783910" y="1180865"/>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撤去前</a:t>
            </a:r>
          </a:p>
        </p:txBody>
      </p:sp>
      <p:sp>
        <p:nvSpPr>
          <p:cNvPr id="15" name="正方形/長方形 14">
            <a:extLst>
              <a:ext uri="{FF2B5EF4-FFF2-40B4-BE49-F238E27FC236}">
                <a16:creationId xmlns:a16="http://schemas.microsoft.com/office/drawing/2014/main" id="{CCB7B64C-0DD8-455E-AF78-307266E27F6E}"/>
              </a:ext>
            </a:extLst>
          </p:cNvPr>
          <p:cNvSpPr/>
          <p:nvPr/>
        </p:nvSpPr>
        <p:spPr>
          <a:xfrm>
            <a:off x="4783910" y="397602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再建後</a:t>
            </a:r>
          </a:p>
        </p:txBody>
      </p:sp>
      <p:pic>
        <p:nvPicPr>
          <p:cNvPr id="12" name="Picture 4" descr="廃屋ホテル に対する画像結果">
            <a:extLst>
              <a:ext uri="{FF2B5EF4-FFF2-40B4-BE49-F238E27FC236}">
                <a16:creationId xmlns:a16="http://schemas.microsoft.com/office/drawing/2014/main" id="{A1661539-9E2F-49B5-9F37-A9ECE95E80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3142" y="1477517"/>
            <a:ext cx="3346137" cy="225531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高級ビラ に対する画像結果">
            <a:extLst>
              <a:ext uri="{FF2B5EF4-FFF2-40B4-BE49-F238E27FC236}">
                <a16:creationId xmlns:a16="http://schemas.microsoft.com/office/drawing/2014/main" id="{E3E8259B-40C3-4806-9AF3-98282DB25A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3141" y="4290500"/>
            <a:ext cx="3346137" cy="2213113"/>
          </a:xfrm>
          <a:prstGeom prst="rect">
            <a:avLst/>
          </a:prstGeom>
          <a:noFill/>
          <a:extLst>
            <a:ext uri="{909E8E84-426E-40DD-AFC4-6F175D3DCCD1}">
              <a14:hiddenFill xmlns:a14="http://schemas.microsoft.com/office/drawing/2010/main">
                <a:solidFill>
                  <a:srgbClr val="FFFFFF"/>
                </a:solidFill>
              </a14:hiddenFill>
            </a:ext>
          </a:extLst>
        </p:spPr>
      </p:pic>
      <p:sp>
        <p:nvSpPr>
          <p:cNvPr id="17" name="吹き出し: 四角形 16">
            <a:extLst>
              <a:ext uri="{FF2B5EF4-FFF2-40B4-BE49-F238E27FC236}">
                <a16:creationId xmlns:a16="http://schemas.microsoft.com/office/drawing/2014/main" id="{2DF7F0BA-8484-41D7-BD78-19B0CFF3B995}"/>
              </a:ext>
            </a:extLst>
          </p:cNvPr>
          <p:cNvSpPr/>
          <p:nvPr/>
        </p:nvSpPr>
        <p:spPr>
          <a:xfrm>
            <a:off x="7270522" y="3719118"/>
            <a:ext cx="1849885" cy="472683"/>
          </a:xfrm>
          <a:prstGeom prst="wedgeRectCallout">
            <a:avLst>
              <a:gd name="adj1" fmla="val -42840"/>
              <a:gd name="adj2" fmla="val 8008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廃屋撤去後の跡地活用</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イメージ図（他施設でも可）等</a:t>
            </a:r>
          </a:p>
        </p:txBody>
      </p:sp>
      <p:sp>
        <p:nvSpPr>
          <p:cNvPr id="19" name="吹き出し: 四角形 18">
            <a:extLst>
              <a:ext uri="{FF2B5EF4-FFF2-40B4-BE49-F238E27FC236}">
                <a16:creationId xmlns:a16="http://schemas.microsoft.com/office/drawing/2014/main" id="{3E580A63-6540-4F2B-B84F-661659E77CA7}"/>
              </a:ext>
            </a:extLst>
          </p:cNvPr>
          <p:cNvSpPr/>
          <p:nvPr/>
        </p:nvSpPr>
        <p:spPr>
          <a:xfrm>
            <a:off x="4572000" y="4907800"/>
            <a:ext cx="1631060" cy="472683"/>
          </a:xfrm>
          <a:prstGeom prst="wedgeRectCallout">
            <a:avLst>
              <a:gd name="adj1" fmla="val -87327"/>
              <a:gd name="adj2" fmla="val -47342"/>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rgbClr val="000000"/>
                </a:solidFill>
                <a:latin typeface="Meiryo UI" panose="020B0604030504040204" pitchFamily="50" charset="-128"/>
                <a:ea typeface="Meiryo UI" panose="020B0604030504040204" pitchFamily="50" charset="-128"/>
              </a:rPr>
              <a:t>廃屋の撤去→再建がもたらす効果について言及</a:t>
            </a:r>
            <a:endParaRPr kumimoji="1" lang="ja-JP" altLang="en-US" sz="900">
              <a:solidFill>
                <a:schemeClr val="tx1"/>
              </a:solidFill>
              <a:latin typeface="Meiryo UI" panose="020B0604030504040204" pitchFamily="50" charset="-128"/>
              <a:ea typeface="Meiryo UI" panose="020B0604030504040204" pitchFamily="50" charset="-128"/>
            </a:endParaRPr>
          </a:p>
        </p:txBody>
      </p:sp>
      <p:sp>
        <p:nvSpPr>
          <p:cNvPr id="20" name="吹き出し: 四角形 19">
            <a:extLst>
              <a:ext uri="{FF2B5EF4-FFF2-40B4-BE49-F238E27FC236}">
                <a16:creationId xmlns:a16="http://schemas.microsoft.com/office/drawing/2014/main" id="{77BF7669-271C-4D57-99E5-4DD04111BE12}"/>
              </a:ext>
            </a:extLst>
          </p:cNvPr>
          <p:cNvSpPr/>
          <p:nvPr/>
        </p:nvSpPr>
        <p:spPr>
          <a:xfrm>
            <a:off x="2722651" y="6173754"/>
            <a:ext cx="3793944" cy="472683"/>
          </a:xfrm>
          <a:prstGeom prst="wedgeRectCallout">
            <a:avLst>
              <a:gd name="adj1" fmla="val -59940"/>
              <a:gd name="adj2" fmla="val -20703"/>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「宿泊業の高付加価値化のための経営ガイドラインに基づく登録制度」の登録（</a:t>
            </a:r>
            <a:r>
              <a:rPr kumimoji="1" lang="zh-TW"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高付加価値経営旅館等</a:t>
            </a: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a:t>
            </a:r>
            <a:r>
              <a:rPr kumimoji="1" lang="ja-JP" altLang="en-US" sz="900">
                <a:solidFill>
                  <a:srgbClr val="000000"/>
                </a:solidFill>
                <a:latin typeface="Meiryo UI" panose="020B0604030504040204" pitchFamily="50" charset="-128"/>
                <a:ea typeface="Meiryo UI" panose="020B0604030504040204" pitchFamily="50" charset="-128"/>
                <a:cs typeface="メイリオ"/>
              </a:rPr>
              <a:t>準高付加価値経営旅館等</a:t>
            </a: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）がある場合は登録番号を記入</a:t>
            </a:r>
            <a:endParaRPr kumimoji="1" lang="ja-JP" altLang="en-US" sz="9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7265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17</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420647281"/>
              </p:ext>
            </p:extLst>
          </p:nvPr>
        </p:nvGraphicFramePr>
        <p:xfrm>
          <a:off x="333484" y="1180360"/>
          <a:ext cx="8474336" cy="397729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348438">
                <a:tc>
                  <a:txBody>
                    <a:bodyPr/>
                    <a:lstStyle/>
                    <a:p>
                      <a:pPr algn="l" fontAlgn="ctr"/>
                      <a:r>
                        <a:rPr lang="ja-JP" altLang="en-US" sz="1100" b="1" u="none" strike="noStrike">
                          <a:effectLst/>
                          <a:latin typeface="Meiryo UI" panose="020B0604030504040204" pitchFamily="50" charset="-128"/>
                          <a:ea typeface="Meiryo UI" panose="020B0604030504040204" pitchFamily="50" charset="-128"/>
                        </a:rPr>
                        <a:t>　</a:t>
                      </a:r>
                      <a:r>
                        <a:rPr lang="en-US" altLang="ja-JP" sz="1100" b="1" u="none" strike="noStrike">
                          <a:effectLst/>
                          <a:latin typeface="Meiryo UI" panose="020B0604030504040204" pitchFamily="50" charset="-128"/>
                          <a:ea typeface="Meiryo UI" panose="020B0604030504040204" pitchFamily="50" charset="-128"/>
                        </a:rPr>
                        <a:t>#</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税別事業費</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a:t>
                      </a:r>
                      <a:r>
                        <a:rPr lang="zh-TW" altLang="en-US" sz="1100" b="1" i="0" u="none" strike="noStrike">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en-US" altLang="ja-JP" sz="100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外観改修（全体）</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共用スペースの改修</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客室改修</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本体工事</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駐車場改修</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附帯工事</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ドッグランの改修</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本体工事合計（税別）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266669"/>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附帯工事合計（税別）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8252"/>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総額（税別）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graphicFrame>
        <p:nvGraphicFramePr>
          <p:cNvPr id="9" name="表 9">
            <a:extLst>
              <a:ext uri="{FF2B5EF4-FFF2-40B4-BE49-F238E27FC236}">
                <a16:creationId xmlns:a16="http://schemas.microsoft.com/office/drawing/2014/main" id="{662312AE-A83A-4399-9138-B5D99BB316D1}"/>
              </a:ext>
            </a:extLst>
          </p:cNvPr>
          <p:cNvGraphicFramePr>
            <a:graphicFrameLocks noGrp="1"/>
          </p:cNvGraphicFramePr>
          <p:nvPr>
            <p:extLst>
              <p:ext uri="{D42A27DB-BD31-4B8C-83A1-F6EECF244321}">
                <p14:modId xmlns:p14="http://schemas.microsoft.com/office/powerpoint/2010/main" val="3355614743"/>
              </p:ext>
            </p:extLst>
          </p:nvPr>
        </p:nvGraphicFramePr>
        <p:xfrm>
          <a:off x="333484" y="5629342"/>
          <a:ext cx="8474335" cy="741680"/>
        </p:xfrm>
        <a:graphic>
          <a:graphicData uri="http://schemas.openxmlformats.org/drawingml/2006/table">
            <a:tbl>
              <a:tblPr firstRow="1" bandRow="1">
                <a:tableStyleId>{2D5ABB26-0587-4C30-8999-92F81FD0307C}</a:tableStyleId>
              </a:tblPr>
              <a:tblGrid>
                <a:gridCol w="669080">
                  <a:extLst>
                    <a:ext uri="{9D8B030D-6E8A-4147-A177-3AD203B41FA5}">
                      <a16:colId xmlns:a16="http://schemas.microsoft.com/office/drawing/2014/main" val="4059974122"/>
                    </a:ext>
                  </a:extLst>
                </a:gridCol>
                <a:gridCol w="7805255">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廃屋の撤去を実施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共用スペースの改修と駐車場の改修、ドッグランの改修を実施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10" name="テキスト ボックス 9">
            <a:extLst>
              <a:ext uri="{FF2B5EF4-FFF2-40B4-BE49-F238E27FC236}">
                <a16:creationId xmlns:a16="http://schemas.microsoft.com/office/drawing/2014/main" id="{7689B47D-6503-4526-9B9A-766484685E15}"/>
              </a:ext>
            </a:extLst>
          </p:cNvPr>
          <p:cNvSpPr txBox="1"/>
          <p:nvPr/>
        </p:nvSpPr>
        <p:spPr>
          <a:xfrm>
            <a:off x="333484" y="5192138"/>
            <a:ext cx="8474335" cy="430887"/>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複数年度にわたる事業を計画しており、工事が第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期・第</a:t>
            </a:r>
            <a:r>
              <a:rPr lang="en-US" altLang="ja-JP" sz="1100" b="1">
                <a:latin typeface="Meiryo UI" panose="020B0604030504040204" pitchFamily="50" charset="-128"/>
                <a:ea typeface="Meiryo UI" panose="020B0604030504040204" pitchFamily="50" charset="-128"/>
              </a:rPr>
              <a:t>2</a:t>
            </a:r>
            <a:r>
              <a:rPr lang="ja-JP" altLang="en-US" sz="1100" b="1">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a:t>
            </a:r>
            <a:r>
              <a:rPr lang="ja-JP" altLang="en-US" sz="1100" b="1">
                <a:latin typeface="Meiryo UI" panose="020B0604030504040204" pitchFamily="50" charset="-128"/>
                <a:ea typeface="Meiryo UI" panose="020B0604030504040204" pitchFamily="50" charset="-128"/>
              </a:rPr>
              <a:t>対象者のみ記入</a:t>
            </a:r>
          </a:p>
        </p:txBody>
      </p:sp>
      <p:sp>
        <p:nvSpPr>
          <p:cNvPr id="8" name="テキスト ボックス 7">
            <a:extLst>
              <a:ext uri="{FF2B5EF4-FFF2-40B4-BE49-F238E27FC236}">
                <a16:creationId xmlns:a16="http://schemas.microsoft.com/office/drawing/2014/main" id="{24D7281E-425D-41E4-B1C1-0BCA84EBEAB2}"/>
              </a:ext>
            </a:extLst>
          </p:cNvPr>
          <p:cNvSpPr txBox="1"/>
          <p:nvPr/>
        </p:nvSpPr>
        <p:spPr>
          <a:xfrm>
            <a:off x="336082" y="808371"/>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1185831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8ACDCB1-372A-4B6A-89A5-FF6DF0577F12}"/>
              </a:ext>
            </a:extLst>
          </p:cNvPr>
          <p:cNvGraphicFramePr>
            <a:graphicFrameLocks noGrp="1"/>
          </p:cNvGraphicFramePr>
          <p:nvPr>
            <p:extLst>
              <p:ext uri="{D42A27DB-BD31-4B8C-83A1-F6EECF244321}">
                <p14:modId xmlns:p14="http://schemas.microsoft.com/office/powerpoint/2010/main" val="1712010621"/>
              </p:ext>
            </p:extLst>
          </p:nvPr>
        </p:nvGraphicFramePr>
        <p:xfrm>
          <a:off x="297454" y="1129724"/>
          <a:ext cx="8546400" cy="5453955"/>
        </p:xfrm>
        <a:graphic>
          <a:graphicData uri="http://schemas.openxmlformats.org/drawingml/2006/table">
            <a:tbl>
              <a:tblPr>
                <a:tableStyleId>{5C22544A-7EE6-4342-B048-85BDC9FD1C3A}</a:tableStyleId>
              </a:tblPr>
              <a:tblGrid>
                <a:gridCol w="4269543">
                  <a:extLst>
                    <a:ext uri="{9D8B030D-6E8A-4147-A177-3AD203B41FA5}">
                      <a16:colId xmlns:a16="http://schemas.microsoft.com/office/drawing/2014/main" val="912861275"/>
                    </a:ext>
                  </a:extLst>
                </a:gridCol>
                <a:gridCol w="4276857">
                  <a:extLst>
                    <a:ext uri="{9D8B030D-6E8A-4147-A177-3AD203B41FA5}">
                      <a16:colId xmlns:a16="http://schemas.microsoft.com/office/drawing/2014/main" val="1340851421"/>
                    </a:ext>
                  </a:extLst>
                </a:gridCol>
              </a:tblGrid>
              <a:tr h="208802">
                <a:tc>
                  <a:txBody>
                    <a:bodyPr/>
                    <a:lstStyle/>
                    <a:p>
                      <a:pPr algn="ctr" fontAlgn="ctr"/>
                      <a:r>
                        <a:rPr lang="ja-JP" altLang="en-US" sz="1200" b="1" i="0" u="none" strike="noStrike">
                          <a:solidFill>
                            <a:schemeClr val="tx1"/>
                          </a:solidFill>
                          <a:effectLst/>
                          <a:latin typeface="Meiryo UI" panose="020B0604030504040204" pitchFamily="50" charset="-128"/>
                          <a:ea typeface="Meiryo UI" panose="020B0604030504040204" pitchFamily="50" charset="-128"/>
                        </a:rPr>
                        <a:t>改修工事内容①</a:t>
                      </a:r>
                      <a:r>
                        <a:rPr lang="ja-JP" altLang="en-US" sz="1200" b="1" i="0" u="none" strike="noStrike">
                          <a:solidFill>
                            <a:srgbClr val="FF0000"/>
                          </a:solidFill>
                          <a:effectLst/>
                          <a:latin typeface="Meiryo UI" panose="020B0604030504040204" pitchFamily="50" charset="-128"/>
                          <a:ea typeface="Meiryo UI" panose="020B0604030504040204" pitchFamily="50" charset="-128"/>
                        </a:rPr>
                        <a:t>外観改修（部分）</a:t>
                      </a:r>
                      <a:endParaRPr lang="en-US" altLang="ja-JP" sz="1200" b="1" i="0" u="none" strike="noStrike">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tc>
                  <a:txBody>
                    <a:bodyPr/>
                    <a:lstStyle/>
                    <a:p>
                      <a:pPr algn="ctr" fontAlgn="ctr"/>
                      <a:r>
                        <a:rPr lang="ja-JP" altLang="en-US" sz="1200" b="1" i="0" u="none" strike="noStrike">
                          <a:solidFill>
                            <a:schemeClr val="tx1"/>
                          </a:solidFill>
                          <a:effectLst/>
                          <a:latin typeface="Meiryo UI" panose="020B0604030504040204" pitchFamily="50" charset="-128"/>
                          <a:ea typeface="Meiryo UI" panose="020B0604030504040204" pitchFamily="50" charset="-128"/>
                        </a:rPr>
                        <a:t>改修工事内容②</a:t>
                      </a:r>
                      <a:r>
                        <a:rPr lang="ja-JP" altLang="en-US" sz="1200" b="1" i="0" u="none" strike="noStrike">
                          <a:solidFill>
                            <a:srgbClr val="FF0000"/>
                          </a:solidFill>
                          <a:effectLst/>
                          <a:latin typeface="Meiryo UI" panose="020B0604030504040204" pitchFamily="50" charset="-128"/>
                          <a:ea typeface="Meiryo UI" panose="020B0604030504040204" pitchFamily="50" charset="-128"/>
                        </a:rPr>
                        <a:t>共用スペースの改修</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44997976"/>
                  </a:ext>
                </a:extLst>
              </a:tr>
              <a:tr h="5245153">
                <a:tc>
                  <a:txBody>
                    <a:bodyPr/>
                    <a:lstStyle/>
                    <a:p>
                      <a:pPr algn="ctr"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7101179"/>
                  </a:ext>
                </a:extLst>
              </a:tr>
            </a:tbl>
          </a:graphicData>
        </a:graphic>
      </p:graphicFrame>
      <p:sp>
        <p:nvSpPr>
          <p:cNvPr id="3" name="スライド番号プレースホルダー 3">
            <a:extLst>
              <a:ext uri="{FF2B5EF4-FFF2-40B4-BE49-F238E27FC236}">
                <a16:creationId xmlns:a16="http://schemas.microsoft.com/office/drawing/2014/main" id="{7DABFA1A-CFD3-4336-B725-4782AFDF0E71}"/>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18</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A7871CE-644F-4845-8081-E70D702745C5}"/>
              </a:ext>
            </a:extLst>
          </p:cNvPr>
          <p:cNvSpPr/>
          <p:nvPr/>
        </p:nvSpPr>
        <p:spPr>
          <a:xfrm>
            <a:off x="46849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5" name="正方形/長方形 4">
            <a:extLst>
              <a:ext uri="{FF2B5EF4-FFF2-40B4-BE49-F238E27FC236}">
                <a16:creationId xmlns:a16="http://schemas.microsoft.com/office/drawing/2014/main" id="{AF1FA777-7EF3-4ECE-A90E-2BAE31748387}"/>
              </a:ext>
            </a:extLst>
          </p:cNvPr>
          <p:cNvSpPr/>
          <p:nvPr/>
        </p:nvSpPr>
        <p:spPr>
          <a:xfrm>
            <a:off x="46849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6" name="正方形/長方形 5">
            <a:extLst>
              <a:ext uri="{FF2B5EF4-FFF2-40B4-BE49-F238E27FC236}">
                <a16:creationId xmlns:a16="http://schemas.microsoft.com/office/drawing/2014/main" id="{4AA3932D-FAE5-4347-9F2B-3FEBC60BCBBC}"/>
              </a:ext>
            </a:extLst>
          </p:cNvPr>
          <p:cNvSpPr/>
          <p:nvPr/>
        </p:nvSpPr>
        <p:spPr>
          <a:xfrm>
            <a:off x="47623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06C78F4-C6C9-41FE-A925-91E10964D876}"/>
              </a:ext>
            </a:extLst>
          </p:cNvPr>
          <p:cNvSpPr/>
          <p:nvPr/>
        </p:nvSpPr>
        <p:spPr>
          <a:xfrm>
            <a:off x="47623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0B7DEEF-80E0-4F58-BE31-7AF791033D39}"/>
              </a:ext>
            </a:extLst>
          </p:cNvPr>
          <p:cNvSpPr/>
          <p:nvPr/>
        </p:nvSpPr>
        <p:spPr>
          <a:xfrm flipV="1">
            <a:off x="55827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B6FF458-97F3-4F09-8547-76BDF5415E2C}"/>
              </a:ext>
            </a:extLst>
          </p:cNvPr>
          <p:cNvSpPr/>
          <p:nvPr/>
        </p:nvSpPr>
        <p:spPr>
          <a:xfrm>
            <a:off x="4066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20" name="正方形/長方形 19">
            <a:extLst>
              <a:ext uri="{FF2B5EF4-FFF2-40B4-BE49-F238E27FC236}">
                <a16:creationId xmlns:a16="http://schemas.microsoft.com/office/drawing/2014/main" id="{47DC1CAD-E04B-4F42-A57A-1536417B9437}"/>
              </a:ext>
            </a:extLst>
          </p:cNvPr>
          <p:cNvSpPr/>
          <p:nvPr/>
        </p:nvSpPr>
        <p:spPr>
          <a:xfrm>
            <a:off x="4066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21" name="正方形/長方形 20">
            <a:extLst>
              <a:ext uri="{FF2B5EF4-FFF2-40B4-BE49-F238E27FC236}">
                <a16:creationId xmlns:a16="http://schemas.microsoft.com/office/drawing/2014/main" id="{0762B2C2-0ED9-486E-9B30-4BF225937780}"/>
              </a:ext>
            </a:extLst>
          </p:cNvPr>
          <p:cNvSpPr/>
          <p:nvPr/>
        </p:nvSpPr>
        <p:spPr>
          <a:xfrm>
            <a:off x="4840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C57BD397-7776-40B3-8136-4308CAEBE97B}"/>
              </a:ext>
            </a:extLst>
          </p:cNvPr>
          <p:cNvSpPr/>
          <p:nvPr/>
        </p:nvSpPr>
        <p:spPr>
          <a:xfrm>
            <a:off x="4840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二等辺三角形 22">
            <a:extLst>
              <a:ext uri="{FF2B5EF4-FFF2-40B4-BE49-F238E27FC236}">
                <a16:creationId xmlns:a16="http://schemas.microsoft.com/office/drawing/2014/main" id="{F406456C-0493-4F4E-A08E-9FF53492FB37}"/>
              </a:ext>
            </a:extLst>
          </p:cNvPr>
          <p:cNvSpPr/>
          <p:nvPr/>
        </p:nvSpPr>
        <p:spPr>
          <a:xfrm flipV="1">
            <a:off x="13044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634AB742-F5BB-4DD0-BD35-C61636B1D3AA}"/>
              </a:ext>
            </a:extLst>
          </p:cNvPr>
          <p:cNvSpPr txBox="1"/>
          <p:nvPr/>
        </p:nvSpPr>
        <p:spPr>
          <a:xfrm>
            <a:off x="407376" y="860817"/>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「事業一覧」の番号・改修工事内容と一致するように改修事業について記載してください。必要に応じてこちらのスライドを追加してください。</a:t>
            </a:r>
          </a:p>
        </p:txBody>
      </p:sp>
      <p:pic>
        <p:nvPicPr>
          <p:cNvPr id="15" name="Picture 2" descr="古いホテル　外壁 に対する画像結果">
            <a:extLst>
              <a:ext uri="{FF2B5EF4-FFF2-40B4-BE49-F238E27FC236}">
                <a16:creationId xmlns:a16="http://schemas.microsoft.com/office/drawing/2014/main" id="{3D144D18-297A-4A42-AE77-11919B739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990" y="1653399"/>
            <a:ext cx="2954049" cy="210604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古いホテル　外壁 に対する画像結果">
            <a:extLst>
              <a:ext uri="{FF2B5EF4-FFF2-40B4-BE49-F238E27FC236}">
                <a16:creationId xmlns:a16="http://schemas.microsoft.com/office/drawing/2014/main" id="{1FE53E37-E99E-42CC-9703-F6A9C61F45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990" y="4294643"/>
            <a:ext cx="2954049" cy="2127304"/>
          </a:xfrm>
          <a:prstGeom prst="rect">
            <a:avLst/>
          </a:prstGeom>
          <a:noFill/>
          <a:extLst>
            <a:ext uri="{909E8E84-426E-40DD-AFC4-6F175D3DCCD1}">
              <a14:hiddenFill xmlns:a14="http://schemas.microsoft.com/office/drawing/2010/main">
                <a:solidFill>
                  <a:srgbClr val="FFFFFF"/>
                </a:solidFill>
              </a14:hiddenFill>
            </a:ext>
          </a:extLst>
        </p:spPr>
      </p:pic>
      <p:sp>
        <p:nvSpPr>
          <p:cNvPr id="18" name="吹き出し: 四角形 17">
            <a:extLst>
              <a:ext uri="{FF2B5EF4-FFF2-40B4-BE49-F238E27FC236}">
                <a16:creationId xmlns:a16="http://schemas.microsoft.com/office/drawing/2014/main" id="{5DD342CD-F1C0-4226-BFB9-F5DD910C1B4B}"/>
              </a:ext>
            </a:extLst>
          </p:cNvPr>
          <p:cNvSpPr/>
          <p:nvPr/>
        </p:nvSpPr>
        <p:spPr>
          <a:xfrm>
            <a:off x="2688264" y="1588385"/>
            <a:ext cx="1631060" cy="472683"/>
          </a:xfrm>
          <a:prstGeom prst="wedgeRectCallout">
            <a:avLst>
              <a:gd name="adj1" fmla="val -119362"/>
              <a:gd name="adj2" fmla="val -4521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改修が妥当であることを示せるような写真　等</a:t>
            </a:r>
          </a:p>
        </p:txBody>
      </p:sp>
      <p:pic>
        <p:nvPicPr>
          <p:cNvPr id="24" name="Picture 6" descr="古い旅館　ロビー に対する画像結果">
            <a:extLst>
              <a:ext uri="{FF2B5EF4-FFF2-40B4-BE49-F238E27FC236}">
                <a16:creationId xmlns:a16="http://schemas.microsoft.com/office/drawing/2014/main" id="{D0280941-2123-4E9D-943C-6187E2D60F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6142" y="1678075"/>
            <a:ext cx="2929084" cy="209335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8" descr="リゾートホテル　ロビー に対する画像結果">
            <a:extLst>
              <a:ext uri="{FF2B5EF4-FFF2-40B4-BE49-F238E27FC236}">
                <a16:creationId xmlns:a16="http://schemas.microsoft.com/office/drawing/2014/main" id="{4DCAE4CD-0A97-4336-8CC2-AC3CFD3F58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6143" y="4294643"/>
            <a:ext cx="2929083" cy="2103568"/>
          </a:xfrm>
          <a:prstGeom prst="rect">
            <a:avLst/>
          </a:prstGeom>
          <a:noFill/>
          <a:extLst>
            <a:ext uri="{909E8E84-426E-40DD-AFC4-6F175D3DCCD1}">
              <a14:hiddenFill xmlns:a14="http://schemas.microsoft.com/office/drawing/2010/main">
                <a:solidFill>
                  <a:srgbClr val="FFFFFF"/>
                </a:solidFill>
              </a14:hiddenFill>
            </a:ext>
          </a:extLst>
        </p:spPr>
      </p:pic>
      <p:sp>
        <p:nvSpPr>
          <p:cNvPr id="26" name="吹き出し: 四角形 25">
            <a:extLst>
              <a:ext uri="{FF2B5EF4-FFF2-40B4-BE49-F238E27FC236}">
                <a16:creationId xmlns:a16="http://schemas.microsoft.com/office/drawing/2014/main" id="{B42E6B74-C519-4CDD-A330-B5F11C488D52}"/>
              </a:ext>
            </a:extLst>
          </p:cNvPr>
          <p:cNvSpPr/>
          <p:nvPr/>
        </p:nvSpPr>
        <p:spPr>
          <a:xfrm>
            <a:off x="2778257" y="4071502"/>
            <a:ext cx="1631060" cy="472683"/>
          </a:xfrm>
          <a:prstGeom prst="wedgeRectCallout">
            <a:avLst>
              <a:gd name="adj1" fmla="val -119362"/>
              <a:gd name="adj2" fmla="val -4521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改修後イメージ・改修内容が分かりやすい写真　等</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（他施設でも可）</a:t>
            </a:r>
          </a:p>
        </p:txBody>
      </p:sp>
    </p:spTree>
    <p:extLst>
      <p:ext uri="{BB962C8B-B14F-4D97-AF65-F5344CB8AC3E}">
        <p14:creationId xmlns:p14="http://schemas.microsoft.com/office/powerpoint/2010/main" val="3655033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425521914"/>
              </p:ext>
            </p:extLst>
          </p:nvPr>
        </p:nvGraphicFramePr>
        <p:xfrm>
          <a:off x="257175" y="1376218"/>
          <a:ext cx="8648692" cy="5234830"/>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400">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latin typeface="Meiryo UI" panose="020B0604030504040204" pitchFamily="50" charset="-128"/>
                          <a:ea typeface="Meiryo UI" panose="020B0604030504040204" pitchFamily="50" charset="-128"/>
                        </a:rPr>
                        <a:t>実施スケジュール</a:t>
                      </a: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38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1</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R5</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2</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R6</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7980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35178">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75698">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89221">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45160">
                <a:tc rowSpan="2">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（解体）</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64516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a:latin typeface="Meiryo UI" panose="020B0604030504040204" pitchFamily="50" charset="-128"/>
                          <a:ea typeface="Meiryo UI" panose="020B0604030504040204" pitchFamily="50" charset="-128"/>
                        </a:rPr>
                        <a:t>改修工事</a:t>
                      </a:r>
                      <a:endParaRPr kumimoji="1" lang="en-US" altLang="ja-JP" sz="900">
                        <a:latin typeface="Meiryo UI" panose="020B0604030504040204" pitchFamily="50" charset="-128"/>
                        <a:ea typeface="Meiryo UI" panose="020B0604030504040204" pitchFamily="50" charset="-128"/>
                      </a:endParaRPr>
                    </a:p>
                    <a:p>
                      <a:pPr algn="l"/>
                      <a:r>
                        <a:rPr kumimoji="1" lang="ja-JP" altLang="en-US" sz="900">
                          <a:latin typeface="Meiryo UI" panose="020B0604030504040204" pitchFamily="50" charset="-128"/>
                          <a:ea typeface="Meiryo UI" panose="020B0604030504040204" pitchFamily="50" charset="-128"/>
                        </a:rPr>
                        <a:t>（改修）</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89221">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81135">
                <a:tc>
                  <a:txBody>
                    <a:bodyPr/>
                    <a:lstStyle/>
                    <a:p>
                      <a:pPr algn="ctr"/>
                      <a:r>
                        <a:rPr kumimoji="1" lang="en-US" altLang="ja-JP" sz="900">
                          <a:latin typeface="Meiryo UI" panose="020B0604030504040204" pitchFamily="50" charset="-128"/>
                          <a:ea typeface="Meiryo UI" panose="020B0604030504040204" pitchFamily="50" charset="-128"/>
                        </a:rPr>
                        <a:t>6</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19</a:t>
            </a:fld>
            <a:endParaRPr kumimoji="1" lang="ja-JP" altLang="en-US">
              <a:latin typeface="Meiryo UI" panose="020B0604030504040204" pitchFamily="50" charset="-128"/>
              <a:ea typeface="Meiryo UI" panose="020B0604030504040204" pitchFamily="50" charset="-128"/>
            </a:endParaRPr>
          </a:p>
        </p:txBody>
      </p:sp>
      <p:sp>
        <p:nvSpPr>
          <p:cNvPr id="5" name="矢印: 五方向 4">
            <a:extLst>
              <a:ext uri="{FF2B5EF4-FFF2-40B4-BE49-F238E27FC236}">
                <a16:creationId xmlns:a16="http://schemas.microsoft.com/office/drawing/2014/main" id="{67795F59-BECE-49FF-8336-15B5D566DEA3}"/>
              </a:ext>
            </a:extLst>
          </p:cNvPr>
          <p:cNvSpPr/>
          <p:nvPr/>
        </p:nvSpPr>
        <p:spPr>
          <a:xfrm>
            <a:off x="1173105" y="3212129"/>
            <a:ext cx="960453"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6" name="矢印: 五方向 5">
            <a:extLst>
              <a:ext uri="{FF2B5EF4-FFF2-40B4-BE49-F238E27FC236}">
                <a16:creationId xmlns:a16="http://schemas.microsoft.com/office/drawing/2014/main" id="{0B125EAB-EC2F-47F6-8002-48A4501C7808}"/>
              </a:ext>
            </a:extLst>
          </p:cNvPr>
          <p:cNvSpPr/>
          <p:nvPr/>
        </p:nvSpPr>
        <p:spPr>
          <a:xfrm>
            <a:off x="1519624" y="3637593"/>
            <a:ext cx="960453"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7" name="矢印: 五方向 6">
            <a:extLst>
              <a:ext uri="{FF2B5EF4-FFF2-40B4-BE49-F238E27FC236}">
                <a16:creationId xmlns:a16="http://schemas.microsoft.com/office/drawing/2014/main" id="{602F16E8-637C-4AF8-B257-4CD4792BC595}"/>
              </a:ext>
            </a:extLst>
          </p:cNvPr>
          <p:cNvSpPr/>
          <p:nvPr/>
        </p:nvSpPr>
        <p:spPr>
          <a:xfrm>
            <a:off x="2505075" y="4436706"/>
            <a:ext cx="170670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 name="矢印: 五方向 7">
            <a:extLst>
              <a:ext uri="{FF2B5EF4-FFF2-40B4-BE49-F238E27FC236}">
                <a16:creationId xmlns:a16="http://schemas.microsoft.com/office/drawing/2014/main" id="{56989C93-0B57-4DDE-AD76-BADA23F50FB4}"/>
              </a:ext>
            </a:extLst>
          </p:cNvPr>
          <p:cNvSpPr/>
          <p:nvPr/>
        </p:nvSpPr>
        <p:spPr>
          <a:xfrm>
            <a:off x="4845809" y="5066732"/>
            <a:ext cx="3042045"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0" name="矢印: 五方向 9">
            <a:extLst>
              <a:ext uri="{FF2B5EF4-FFF2-40B4-BE49-F238E27FC236}">
                <a16:creationId xmlns:a16="http://schemas.microsoft.com/office/drawing/2014/main" id="{37944C09-28B2-475D-A220-9F768AEE0241}"/>
              </a:ext>
            </a:extLst>
          </p:cNvPr>
          <p:cNvSpPr/>
          <p:nvPr/>
        </p:nvSpPr>
        <p:spPr>
          <a:xfrm>
            <a:off x="1507558" y="3975969"/>
            <a:ext cx="984583"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A2F31D24-F91D-413A-9731-D6B400063866}"/>
              </a:ext>
            </a:extLst>
          </p:cNvPr>
          <p:cNvSpPr/>
          <p:nvPr/>
        </p:nvSpPr>
        <p:spPr>
          <a:xfrm>
            <a:off x="3980873" y="5646120"/>
            <a:ext cx="86493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
        <p:nvSpPr>
          <p:cNvPr id="12" name="Rectangle 15">
            <a:extLst>
              <a:ext uri="{FF2B5EF4-FFF2-40B4-BE49-F238E27FC236}">
                <a16:creationId xmlns:a16="http://schemas.microsoft.com/office/drawing/2014/main" id="{E97F1BF0-8D3E-4A39-BB72-87631CBA4BFC}"/>
              </a:ext>
            </a:extLst>
          </p:cNvPr>
          <p:cNvSpPr/>
          <p:nvPr/>
        </p:nvSpPr>
        <p:spPr>
          <a:xfrm>
            <a:off x="7156376" y="105883"/>
            <a:ext cx="1730449" cy="1149234"/>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kumimoji="1" lang="ja-JP" altLang="en-US" sz="1050">
                <a:solidFill>
                  <a:srgbClr val="000000"/>
                </a:solidFill>
                <a:latin typeface="Meiryo UI" panose="020B0604030504040204" pitchFamily="50" charset="-128"/>
                <a:ea typeface="Meiryo UI" panose="020B0604030504040204" pitchFamily="50" charset="-128"/>
                <a:cs typeface="メイリオ"/>
              </a:rPr>
              <a:t>計画申請時にわかる範囲で記載してください（詳細なスケジュールは添付資料にてご提出ください）</a:t>
            </a:r>
            <a:endParaRPr kumimoji="1" lang="en-US" altLang="ja-JP" sz="1050">
              <a:solidFill>
                <a:srgbClr val="000000"/>
              </a:solidFill>
              <a:latin typeface="Meiryo UI" panose="020B0604030504040204" pitchFamily="50" charset="-128"/>
              <a:ea typeface="Meiryo UI" panose="020B0604030504040204" pitchFamily="50" charset="-128"/>
              <a:cs typeface="メイリオ"/>
            </a:endParaRPr>
          </a:p>
        </p:txBody>
      </p:sp>
      <p:sp>
        <p:nvSpPr>
          <p:cNvPr id="14" name="矢印: 五方向 13">
            <a:extLst>
              <a:ext uri="{FF2B5EF4-FFF2-40B4-BE49-F238E27FC236}">
                <a16:creationId xmlns:a16="http://schemas.microsoft.com/office/drawing/2014/main" id="{32FD2AD1-FC7A-463A-AEF8-63C000D15D9F}"/>
              </a:ext>
            </a:extLst>
          </p:cNvPr>
          <p:cNvSpPr/>
          <p:nvPr/>
        </p:nvSpPr>
        <p:spPr>
          <a:xfrm>
            <a:off x="7682831" y="5646120"/>
            <a:ext cx="86493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7951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a:t>①宿泊施設の高付加価値化改修</a:t>
            </a:r>
          </a:p>
        </p:txBody>
      </p:sp>
    </p:spTree>
    <p:extLst>
      <p:ext uri="{BB962C8B-B14F-4D97-AF65-F5344CB8AC3E}">
        <p14:creationId xmlns:p14="http://schemas.microsoft.com/office/powerpoint/2010/main" val="3444264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a:t>④公的施設の観光目的での利活用のための</a:t>
            </a:r>
            <a:r>
              <a:rPr kumimoji="1" lang="en-US" altLang="ja-JP"/>
              <a:t/>
            </a:r>
            <a:br>
              <a:rPr kumimoji="1" lang="en-US" altLang="ja-JP"/>
            </a:br>
            <a:r>
              <a:rPr kumimoji="1" lang="ja-JP" altLang="en-US"/>
              <a:t>民間活力の導入</a:t>
            </a:r>
          </a:p>
        </p:txBody>
      </p:sp>
    </p:spTree>
    <p:extLst>
      <p:ext uri="{BB962C8B-B14F-4D97-AF65-F5344CB8AC3E}">
        <p14:creationId xmlns:p14="http://schemas.microsoft.com/office/powerpoint/2010/main" val="3579618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2765664911"/>
              </p:ext>
            </p:extLst>
          </p:nvPr>
        </p:nvGraphicFramePr>
        <p:xfrm>
          <a:off x="298291" y="877588"/>
          <a:ext cx="8547417" cy="5713336"/>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2041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申請者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○○市</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2041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〇〇お食事処</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63466144"/>
                  </a:ext>
                </a:extLst>
              </a:tr>
              <a:tr h="22041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○○県○○市</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60851910"/>
                  </a:ext>
                </a:extLst>
              </a:tr>
              <a:tr h="22041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委託先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〇〇株式会社</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288626">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〇〇千円（税別）</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886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補助率</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1/2</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ysDot"/>
                      <a:round/>
                      <a:headEnd type="none" w="med" len="med"/>
                      <a:tailEnd type="none" w="med" len="med"/>
                    </a:lnTlToBr>
                    <a:noFill/>
                  </a:tcPr>
                </a:tc>
                <a:tc hMerge="1">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264969938"/>
                  </a:ext>
                </a:extLst>
              </a:tr>
              <a:tr h="288626">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288626">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919295">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l" fontAlgn="ctr"/>
                      <a:r>
                        <a:rPr kumimoji="1" lang="en-US" altLang="ja-JP" sz="900" i="0">
                          <a:solidFill>
                            <a:srgbClr val="FF0000"/>
                          </a:solidFill>
                          <a:latin typeface="Meiryo UI" panose="020B0604030504040204" pitchFamily="50" charset="-128"/>
                          <a:ea typeface="Meiryo UI" panose="020B0604030504040204" pitchFamily="50" charset="-128"/>
                        </a:rPr>
                        <a:t>※</a:t>
                      </a:r>
                      <a:r>
                        <a:rPr kumimoji="1" lang="ja-JP" altLang="en-US" sz="900" i="0">
                          <a:solidFill>
                            <a:srgbClr val="FF0000"/>
                          </a:solidFill>
                          <a:latin typeface="Meiryo UI" panose="020B0604030504040204" pitchFamily="50" charset="-128"/>
                          <a:ea typeface="Meiryo UI" panose="020B0604030504040204" pitchFamily="50" charset="-128"/>
                        </a:rPr>
                        <a:t>事業全体における地域のビジョン・コンセプト・ターゲットとの整合性について記載</a:t>
                      </a:r>
                      <a:endParaRPr kumimoji="1" lang="en-US" altLang="ja-JP" sz="900" i="0">
                        <a:solidFill>
                          <a:srgbClr val="FF0000"/>
                        </a:solidFill>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kumimoji="1" lang="ja-JP" altLang="en-US" sz="900" i="0">
                          <a:solidFill>
                            <a:srgbClr val="FF0000"/>
                          </a:solidFill>
                          <a:latin typeface="Meiryo UI" panose="020B0604030504040204" pitchFamily="50" charset="-128"/>
                          <a:ea typeface="Meiryo UI" panose="020B0604030504040204" pitchFamily="50" charset="-128"/>
                        </a:rPr>
                        <a:t>地域計画で定めた〇〇を達成するための改修事業である</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919295">
                <a:tc vMerge="1">
                  <a:txBody>
                    <a:bodyPr/>
                    <a:lstStyle/>
                    <a:p>
                      <a:endParaRPr kumimoji="1" lang="ja-JP" altLang="en-US"/>
                    </a:p>
                  </a:txBody>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主要な</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何をどうする改修であるかを明記（下記例）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a:lnSpc>
                          <a:spcPct val="100000"/>
                        </a:lnSpc>
                        <a:buFontTx/>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複数事業がある場合については</a:t>
                      </a:r>
                      <a:r>
                        <a:rPr lang="en-US" altLang="ja-JP" sz="900" b="0" i="0" u="none" strike="noStrike">
                          <a:solidFill>
                            <a:srgbClr val="FF0000"/>
                          </a:solidFill>
                          <a:effectLst/>
                          <a:latin typeface="Meiryo UI" panose="020B0604030504040204" pitchFamily="50" charset="-128"/>
                          <a:ea typeface="Meiryo UI" panose="020B0604030504040204" pitchFamily="50" charset="-128"/>
                        </a:rPr>
                        <a:t>2</a:t>
                      </a:r>
                      <a:r>
                        <a:rPr lang="ja-JP" altLang="en-US" sz="900" b="0" i="0" u="none" strike="noStrike">
                          <a:solidFill>
                            <a:srgbClr val="FF0000"/>
                          </a:solidFill>
                          <a:effectLst/>
                          <a:latin typeface="Meiryo UI" panose="020B0604030504040204" pitchFamily="50" charset="-128"/>
                          <a:ea typeface="Meiryo UI" panose="020B0604030504040204" pitchFamily="50" charset="-128"/>
                        </a:rPr>
                        <a:t>ページ目以降に記載</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a:lnSpc>
                          <a:spcPct val="100000"/>
                        </a:lnSpc>
                        <a:buFont typeface="Arial" panose="020B0604020202020204" pitchFamily="34" charset="0"/>
                        <a:buChar char="•"/>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ターゲット</a:t>
                      </a: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のため、〇〇をｘｘとするようなお食事処の改修</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919295">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改修工事による地域裨益性を明示（下記例）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〇〇を実施することで地域での消費額の向上</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Ｘｘの回遊性の向上に寄与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〇ｘに取り組むことにより、地域再訪の促進に寄与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919295">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施設の</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r>
                        <a:rPr kumimoji="1" lang="en-US" altLang="ja-JP" sz="900" b="0" i="0" u="none" strike="noStrike">
                          <a:solidFill>
                            <a:srgbClr val="FF0000"/>
                          </a:solidFill>
                          <a:effectLst/>
                          <a:latin typeface="Meiryo UI" panose="020B0604030504040204" pitchFamily="50" charset="-128"/>
                          <a:ea typeface="Meiryo UI" panose="020B0604030504040204" pitchFamily="50" charset="-128"/>
                        </a:rPr>
                        <a:t>※</a:t>
                      </a:r>
                      <a:r>
                        <a:rPr kumimoji="1" lang="ja-JP" altLang="en-US" sz="900" b="0" i="0" u="none" strike="noStrike">
                          <a:solidFill>
                            <a:srgbClr val="FF0000"/>
                          </a:solidFill>
                          <a:effectLst/>
                          <a:latin typeface="Meiryo UI" panose="020B0604030504040204" pitchFamily="50" charset="-128"/>
                          <a:ea typeface="Meiryo UI" panose="020B0604030504040204" pitchFamily="50" charset="-128"/>
                        </a:rPr>
                        <a:t>この事業を実施することによって、改修前と比べてどのように収益力が向上するかを明記</a:t>
                      </a:r>
                      <a:endParaRPr kumimoji="1"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〇〇によって（ターゲット）の満足感が高まることで、ｘｘとなり、収益力が向上する</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21</a:t>
            </a:fld>
            <a:endParaRPr kumimoji="1" lang="ja-JP" altLang="en-US">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63855C9-DFD1-4722-85D6-365E8F3AD5FD}"/>
              </a:ext>
            </a:extLst>
          </p:cNvPr>
          <p:cNvSpPr/>
          <p:nvPr/>
        </p:nvSpPr>
        <p:spPr>
          <a:xfrm>
            <a:off x="4706471" y="1247454"/>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8" name="正方形/長方形 7">
            <a:extLst>
              <a:ext uri="{FF2B5EF4-FFF2-40B4-BE49-F238E27FC236}">
                <a16:creationId xmlns:a16="http://schemas.microsoft.com/office/drawing/2014/main" id="{DE707227-21F3-47E5-B95F-4A3794AD6CCC}"/>
              </a:ext>
            </a:extLst>
          </p:cNvPr>
          <p:cNvSpPr/>
          <p:nvPr/>
        </p:nvSpPr>
        <p:spPr>
          <a:xfrm>
            <a:off x="4706471"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89166"/>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182319"/>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798173"/>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10" y="1110831"/>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代表的な改修</a:t>
            </a:r>
          </a:p>
        </p:txBody>
      </p:sp>
      <p:pic>
        <p:nvPicPr>
          <p:cNvPr id="12" name="Picture 2" descr="団体旅行　レストラン に対する画像結果">
            <a:extLst>
              <a:ext uri="{FF2B5EF4-FFF2-40B4-BE49-F238E27FC236}">
                <a16:creationId xmlns:a16="http://schemas.microsoft.com/office/drawing/2014/main" id="{002FE1A4-EC1D-49C3-8D12-0AFB39364D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8812" y="1498928"/>
            <a:ext cx="3658993" cy="219097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カフェレストラン に対する画像結果">
            <a:extLst>
              <a:ext uri="{FF2B5EF4-FFF2-40B4-BE49-F238E27FC236}">
                <a16:creationId xmlns:a16="http://schemas.microsoft.com/office/drawing/2014/main" id="{02C17C74-20D0-4A52-A375-2ACA4FDFC4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8812" y="4210112"/>
            <a:ext cx="3658993" cy="21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302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22</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2519422565"/>
              </p:ext>
            </p:extLst>
          </p:nvPr>
        </p:nvGraphicFramePr>
        <p:xfrm>
          <a:off x="333484" y="1114491"/>
          <a:ext cx="8474336" cy="397729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348438">
                <a:tc>
                  <a:txBody>
                    <a:bodyPr/>
                    <a:lstStyle/>
                    <a:p>
                      <a:pPr algn="l" fontAlgn="ctr"/>
                      <a:r>
                        <a:rPr lang="ja-JP" altLang="en-US" sz="1100" b="1" u="none" strike="noStrike">
                          <a:effectLst/>
                          <a:latin typeface="Meiryo UI" panose="020B0604030504040204" pitchFamily="50" charset="-128"/>
                          <a:ea typeface="Meiryo UI" panose="020B0604030504040204" pitchFamily="50" charset="-128"/>
                        </a:rPr>
                        <a:t>　</a:t>
                      </a:r>
                      <a:r>
                        <a:rPr lang="en-US" altLang="ja-JP" sz="1100" b="1" u="none" strike="noStrike">
                          <a:effectLst/>
                          <a:latin typeface="Meiryo UI" panose="020B0604030504040204" pitchFamily="50" charset="-128"/>
                          <a:ea typeface="Meiryo UI" panose="020B0604030504040204" pitchFamily="50" charset="-128"/>
                        </a:rPr>
                        <a:t>#</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税別事業費</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a:t>
                      </a:r>
                      <a:r>
                        <a:rPr lang="zh-TW" altLang="en-US" sz="1100" b="1" i="0" u="none" strike="noStrike">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en-US" altLang="ja-JP" sz="100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外観改修（部分）</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本体工事</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駐車場整備</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内装改修</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effectLst/>
                          <a:latin typeface="Meiryo UI" panose="020B0604030504040204" pitchFamily="50" charset="-128"/>
                          <a:ea typeface="Meiryo UI" panose="020B0604030504040204" pitchFamily="50" charset="-128"/>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effectLst/>
                          <a:latin typeface="Meiryo UI" panose="020B0604030504040204" pitchFamily="50" charset="-128"/>
                          <a:ea typeface="Meiryo UI" panose="020B0604030504040204" pitchFamily="50" charset="-128"/>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本体工事合計（税別）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266669"/>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附帯工事合計（税別）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8252"/>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総額（税別）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graphicFrame>
        <p:nvGraphicFramePr>
          <p:cNvPr id="9" name="表 9">
            <a:extLst>
              <a:ext uri="{FF2B5EF4-FFF2-40B4-BE49-F238E27FC236}">
                <a16:creationId xmlns:a16="http://schemas.microsoft.com/office/drawing/2014/main" id="{662312AE-A83A-4399-9138-B5D99BB316D1}"/>
              </a:ext>
            </a:extLst>
          </p:cNvPr>
          <p:cNvGraphicFramePr>
            <a:graphicFrameLocks noGrp="1"/>
          </p:cNvGraphicFramePr>
          <p:nvPr/>
        </p:nvGraphicFramePr>
        <p:xfrm>
          <a:off x="333484" y="5807193"/>
          <a:ext cx="8474335" cy="741680"/>
        </p:xfrm>
        <a:graphic>
          <a:graphicData uri="http://schemas.openxmlformats.org/drawingml/2006/table">
            <a:tbl>
              <a:tblPr firstRow="1" bandRow="1">
                <a:tableStyleId>{2D5ABB26-0587-4C30-8999-92F81FD0307C}</a:tableStyleId>
              </a:tblPr>
              <a:tblGrid>
                <a:gridCol w="669080">
                  <a:extLst>
                    <a:ext uri="{9D8B030D-6E8A-4147-A177-3AD203B41FA5}">
                      <a16:colId xmlns:a16="http://schemas.microsoft.com/office/drawing/2014/main" val="4059974122"/>
                    </a:ext>
                  </a:extLst>
                </a:gridCol>
                <a:gridCol w="7805255">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外観改修を実施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内装改修と駐車場改修を実施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10" name="テキスト ボックス 9">
            <a:extLst>
              <a:ext uri="{FF2B5EF4-FFF2-40B4-BE49-F238E27FC236}">
                <a16:creationId xmlns:a16="http://schemas.microsoft.com/office/drawing/2014/main" id="{7689B47D-6503-4526-9B9A-766484685E15}"/>
              </a:ext>
            </a:extLst>
          </p:cNvPr>
          <p:cNvSpPr txBox="1"/>
          <p:nvPr/>
        </p:nvSpPr>
        <p:spPr>
          <a:xfrm>
            <a:off x="333483" y="5369989"/>
            <a:ext cx="8474335" cy="430887"/>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複数年度にわたる事業を計画しており、工事が第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期・第</a:t>
            </a:r>
            <a:r>
              <a:rPr lang="en-US" altLang="ja-JP" sz="1100" b="1">
                <a:latin typeface="Meiryo UI" panose="020B0604030504040204" pitchFamily="50" charset="-128"/>
                <a:ea typeface="Meiryo UI" panose="020B0604030504040204" pitchFamily="50" charset="-128"/>
              </a:rPr>
              <a:t>2</a:t>
            </a:r>
            <a:r>
              <a:rPr lang="ja-JP" altLang="en-US" sz="1100" b="1">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a:t>
            </a:r>
            <a:r>
              <a:rPr lang="ja-JP" altLang="en-US" sz="1100" b="1">
                <a:latin typeface="Meiryo UI" panose="020B0604030504040204" pitchFamily="50" charset="-128"/>
                <a:ea typeface="Meiryo UI" panose="020B0604030504040204" pitchFamily="50" charset="-128"/>
              </a:rPr>
              <a:t>対象者のみ記入</a:t>
            </a:r>
          </a:p>
        </p:txBody>
      </p:sp>
      <p:sp>
        <p:nvSpPr>
          <p:cNvPr id="8" name="テキスト ボックス 7">
            <a:extLst>
              <a:ext uri="{FF2B5EF4-FFF2-40B4-BE49-F238E27FC236}">
                <a16:creationId xmlns:a16="http://schemas.microsoft.com/office/drawing/2014/main" id="{CBFF7E7F-4475-4881-A603-90D05FD558AC}"/>
              </a:ext>
            </a:extLst>
          </p:cNvPr>
          <p:cNvSpPr txBox="1"/>
          <p:nvPr/>
        </p:nvSpPr>
        <p:spPr>
          <a:xfrm>
            <a:off x="336082" y="808371"/>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2855103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8ACDCB1-372A-4B6A-89A5-FF6DF0577F12}"/>
              </a:ext>
            </a:extLst>
          </p:cNvPr>
          <p:cNvGraphicFramePr>
            <a:graphicFrameLocks noGrp="1"/>
          </p:cNvGraphicFramePr>
          <p:nvPr/>
        </p:nvGraphicFramePr>
        <p:xfrm>
          <a:off x="297454" y="1129724"/>
          <a:ext cx="8546400" cy="5453955"/>
        </p:xfrm>
        <a:graphic>
          <a:graphicData uri="http://schemas.openxmlformats.org/drawingml/2006/table">
            <a:tbl>
              <a:tblPr>
                <a:tableStyleId>{5C22544A-7EE6-4342-B048-85BDC9FD1C3A}</a:tableStyleId>
              </a:tblPr>
              <a:tblGrid>
                <a:gridCol w="4269543">
                  <a:extLst>
                    <a:ext uri="{9D8B030D-6E8A-4147-A177-3AD203B41FA5}">
                      <a16:colId xmlns:a16="http://schemas.microsoft.com/office/drawing/2014/main" val="912861275"/>
                    </a:ext>
                  </a:extLst>
                </a:gridCol>
                <a:gridCol w="4276857">
                  <a:extLst>
                    <a:ext uri="{9D8B030D-6E8A-4147-A177-3AD203B41FA5}">
                      <a16:colId xmlns:a16="http://schemas.microsoft.com/office/drawing/2014/main" val="1340851421"/>
                    </a:ext>
                  </a:extLst>
                </a:gridCol>
              </a:tblGrid>
              <a:tr h="208802">
                <a:tc>
                  <a:txBody>
                    <a:bodyPr/>
                    <a:lstStyle/>
                    <a:p>
                      <a:pPr algn="ctr" fontAlgn="ctr"/>
                      <a:r>
                        <a:rPr lang="ja-JP" altLang="en-US" sz="1200" b="1" i="0" u="none" strike="noStrike">
                          <a:solidFill>
                            <a:schemeClr val="tx1"/>
                          </a:solidFill>
                          <a:effectLst/>
                          <a:latin typeface="Meiryo UI" panose="020B0604030504040204" pitchFamily="50" charset="-128"/>
                          <a:ea typeface="Meiryo UI" panose="020B0604030504040204" pitchFamily="50" charset="-128"/>
                        </a:rPr>
                        <a:t>改修工事内容①</a:t>
                      </a:r>
                      <a:r>
                        <a:rPr lang="ja-JP" altLang="en-US" sz="1200" b="1" i="0" u="none" strike="noStrike">
                          <a:solidFill>
                            <a:srgbClr val="FF0000"/>
                          </a:solidFill>
                          <a:effectLst/>
                          <a:latin typeface="Meiryo UI" panose="020B0604030504040204" pitchFamily="50" charset="-128"/>
                          <a:ea typeface="Meiryo UI" panose="020B0604030504040204" pitchFamily="50" charset="-128"/>
                        </a:rPr>
                        <a:t>外観改修（部分）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tc>
                  <a:txBody>
                    <a:bodyPr/>
                    <a:lstStyle/>
                    <a:p>
                      <a:pPr algn="ctr" fontAlgn="ctr"/>
                      <a:r>
                        <a:rPr lang="ja-JP" altLang="en-US" sz="1200" b="1" i="0" u="none" strike="noStrike">
                          <a:solidFill>
                            <a:schemeClr val="tx1"/>
                          </a:solidFill>
                          <a:effectLst/>
                          <a:latin typeface="Meiryo UI" panose="020B0604030504040204" pitchFamily="50" charset="-128"/>
                          <a:ea typeface="Meiryo UI" panose="020B0604030504040204" pitchFamily="50" charset="-128"/>
                        </a:rPr>
                        <a:t>改修工事内容②</a:t>
                      </a:r>
                      <a:r>
                        <a:rPr lang="ja-JP" altLang="en-US" sz="1200" b="1" i="0" u="none" strike="noStrike">
                          <a:solidFill>
                            <a:srgbClr val="FF0000"/>
                          </a:solidFill>
                          <a:effectLst/>
                          <a:latin typeface="Meiryo UI" panose="020B0604030504040204" pitchFamily="50" charset="-128"/>
                          <a:ea typeface="Meiryo UI" panose="020B0604030504040204" pitchFamily="50" charset="-128"/>
                        </a:rPr>
                        <a:t>駐車場整備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44997976"/>
                  </a:ext>
                </a:extLst>
              </a:tr>
              <a:tr h="5245153">
                <a:tc>
                  <a:txBody>
                    <a:bodyPr/>
                    <a:lstStyle/>
                    <a:p>
                      <a:pPr algn="ctr" fontAlgn="ctr"/>
                      <a:endParaRPr lang="ja-JP" altLang="en-US" sz="900" b="0" i="0" u="none" strike="noStrike">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7101179"/>
                  </a:ext>
                </a:extLst>
              </a:tr>
            </a:tbl>
          </a:graphicData>
        </a:graphic>
      </p:graphicFrame>
      <p:sp>
        <p:nvSpPr>
          <p:cNvPr id="3" name="スライド番号プレースホルダー 3">
            <a:extLst>
              <a:ext uri="{FF2B5EF4-FFF2-40B4-BE49-F238E27FC236}">
                <a16:creationId xmlns:a16="http://schemas.microsoft.com/office/drawing/2014/main" id="{7DABFA1A-CFD3-4336-B725-4782AFDF0E71}"/>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23</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A7871CE-644F-4845-8081-E70D702745C5}"/>
              </a:ext>
            </a:extLst>
          </p:cNvPr>
          <p:cNvSpPr/>
          <p:nvPr/>
        </p:nvSpPr>
        <p:spPr>
          <a:xfrm>
            <a:off x="46849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5" name="正方形/長方形 4">
            <a:extLst>
              <a:ext uri="{FF2B5EF4-FFF2-40B4-BE49-F238E27FC236}">
                <a16:creationId xmlns:a16="http://schemas.microsoft.com/office/drawing/2014/main" id="{AF1FA777-7EF3-4ECE-A90E-2BAE31748387}"/>
              </a:ext>
            </a:extLst>
          </p:cNvPr>
          <p:cNvSpPr/>
          <p:nvPr/>
        </p:nvSpPr>
        <p:spPr>
          <a:xfrm>
            <a:off x="46849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6" name="正方形/長方形 5">
            <a:extLst>
              <a:ext uri="{FF2B5EF4-FFF2-40B4-BE49-F238E27FC236}">
                <a16:creationId xmlns:a16="http://schemas.microsoft.com/office/drawing/2014/main" id="{4AA3932D-FAE5-4347-9F2B-3FEBC60BCBBC}"/>
              </a:ext>
            </a:extLst>
          </p:cNvPr>
          <p:cNvSpPr/>
          <p:nvPr/>
        </p:nvSpPr>
        <p:spPr>
          <a:xfrm>
            <a:off x="47623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06C78F4-C6C9-41FE-A925-91E10964D876}"/>
              </a:ext>
            </a:extLst>
          </p:cNvPr>
          <p:cNvSpPr/>
          <p:nvPr/>
        </p:nvSpPr>
        <p:spPr>
          <a:xfrm>
            <a:off x="47623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0B7DEEF-80E0-4F58-BE31-7AF791033D39}"/>
              </a:ext>
            </a:extLst>
          </p:cNvPr>
          <p:cNvSpPr/>
          <p:nvPr/>
        </p:nvSpPr>
        <p:spPr>
          <a:xfrm flipV="1">
            <a:off x="55827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B6FF458-97F3-4F09-8547-76BDF5415E2C}"/>
              </a:ext>
            </a:extLst>
          </p:cNvPr>
          <p:cNvSpPr/>
          <p:nvPr/>
        </p:nvSpPr>
        <p:spPr>
          <a:xfrm>
            <a:off x="4066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20" name="正方形/長方形 19">
            <a:extLst>
              <a:ext uri="{FF2B5EF4-FFF2-40B4-BE49-F238E27FC236}">
                <a16:creationId xmlns:a16="http://schemas.microsoft.com/office/drawing/2014/main" id="{47DC1CAD-E04B-4F42-A57A-1536417B9437}"/>
              </a:ext>
            </a:extLst>
          </p:cNvPr>
          <p:cNvSpPr/>
          <p:nvPr/>
        </p:nvSpPr>
        <p:spPr>
          <a:xfrm>
            <a:off x="4066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21" name="正方形/長方形 20">
            <a:extLst>
              <a:ext uri="{FF2B5EF4-FFF2-40B4-BE49-F238E27FC236}">
                <a16:creationId xmlns:a16="http://schemas.microsoft.com/office/drawing/2014/main" id="{0762B2C2-0ED9-486E-9B30-4BF225937780}"/>
              </a:ext>
            </a:extLst>
          </p:cNvPr>
          <p:cNvSpPr/>
          <p:nvPr/>
        </p:nvSpPr>
        <p:spPr>
          <a:xfrm>
            <a:off x="4840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C57BD397-7776-40B3-8136-4308CAEBE97B}"/>
              </a:ext>
            </a:extLst>
          </p:cNvPr>
          <p:cNvSpPr/>
          <p:nvPr/>
        </p:nvSpPr>
        <p:spPr>
          <a:xfrm>
            <a:off x="4840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二等辺三角形 22">
            <a:extLst>
              <a:ext uri="{FF2B5EF4-FFF2-40B4-BE49-F238E27FC236}">
                <a16:creationId xmlns:a16="http://schemas.microsoft.com/office/drawing/2014/main" id="{F406456C-0493-4F4E-A08E-9FF53492FB37}"/>
              </a:ext>
            </a:extLst>
          </p:cNvPr>
          <p:cNvSpPr/>
          <p:nvPr/>
        </p:nvSpPr>
        <p:spPr>
          <a:xfrm flipV="1">
            <a:off x="13044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34C6156-F1BF-4A29-8ACF-108B1D9B48CB}"/>
              </a:ext>
            </a:extLst>
          </p:cNvPr>
          <p:cNvSpPr txBox="1"/>
          <p:nvPr/>
        </p:nvSpPr>
        <p:spPr>
          <a:xfrm>
            <a:off x="407376" y="860817"/>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「事業一覧」の番号・改修工事内容と一致するように改修事業について記載してください。必要に応じてこちらのスライドを追加してください。</a:t>
            </a:r>
          </a:p>
        </p:txBody>
      </p:sp>
      <p:pic>
        <p:nvPicPr>
          <p:cNvPr id="15" name="Picture 2" descr="カフェ　外観 に対する画像結果">
            <a:extLst>
              <a:ext uri="{FF2B5EF4-FFF2-40B4-BE49-F238E27FC236}">
                <a16:creationId xmlns:a16="http://schemas.microsoft.com/office/drawing/2014/main" id="{E5AB5D8E-2521-453D-9EA0-F0A3800D6E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468" y="4285840"/>
            <a:ext cx="3208763" cy="212696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駐車場 に対する画像結果">
            <a:extLst>
              <a:ext uri="{FF2B5EF4-FFF2-40B4-BE49-F238E27FC236}">
                <a16:creationId xmlns:a16="http://schemas.microsoft.com/office/drawing/2014/main" id="{AE32138E-BBA8-4676-949B-C1ECC19DD1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1738" y="4278205"/>
            <a:ext cx="3478974" cy="210202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古い駐車場 に対する画像結果">
            <a:extLst>
              <a:ext uri="{FF2B5EF4-FFF2-40B4-BE49-F238E27FC236}">
                <a16:creationId xmlns:a16="http://schemas.microsoft.com/office/drawing/2014/main" id="{51A52775-ECFC-431D-866D-DB7C795785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1739" y="1666473"/>
            <a:ext cx="3478973" cy="211140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古い飲食店 に対する画像結果">
            <a:extLst>
              <a:ext uri="{FF2B5EF4-FFF2-40B4-BE49-F238E27FC236}">
                <a16:creationId xmlns:a16="http://schemas.microsoft.com/office/drawing/2014/main" id="{D532B8F9-0CC3-4A45-A5C1-B050B79781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8468" y="1672922"/>
            <a:ext cx="3208763" cy="2098511"/>
          </a:xfrm>
          <a:prstGeom prst="rect">
            <a:avLst/>
          </a:prstGeom>
          <a:noFill/>
          <a:extLst>
            <a:ext uri="{909E8E84-426E-40DD-AFC4-6F175D3DCCD1}">
              <a14:hiddenFill xmlns:a14="http://schemas.microsoft.com/office/drawing/2010/main">
                <a:solidFill>
                  <a:srgbClr val="FFFFFF"/>
                </a:solidFill>
              </a14:hiddenFill>
            </a:ext>
          </a:extLst>
        </p:spPr>
      </p:pic>
      <p:sp>
        <p:nvSpPr>
          <p:cNvPr id="25" name="吹き出し: 四角形 24">
            <a:extLst>
              <a:ext uri="{FF2B5EF4-FFF2-40B4-BE49-F238E27FC236}">
                <a16:creationId xmlns:a16="http://schemas.microsoft.com/office/drawing/2014/main" id="{1C084ABB-8C9A-40E7-AB40-40F67C5A272F}"/>
              </a:ext>
            </a:extLst>
          </p:cNvPr>
          <p:cNvSpPr/>
          <p:nvPr/>
        </p:nvSpPr>
        <p:spPr>
          <a:xfrm>
            <a:off x="2578590" y="1527816"/>
            <a:ext cx="1631060" cy="472683"/>
          </a:xfrm>
          <a:prstGeom prst="wedgeRectCallout">
            <a:avLst>
              <a:gd name="adj1" fmla="val -119362"/>
              <a:gd name="adj2" fmla="val -4521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改修が妥当であることを示せるような写真　等</a:t>
            </a:r>
          </a:p>
        </p:txBody>
      </p:sp>
      <p:sp>
        <p:nvSpPr>
          <p:cNvPr id="26" name="吹き出し: 四角形 25">
            <a:extLst>
              <a:ext uri="{FF2B5EF4-FFF2-40B4-BE49-F238E27FC236}">
                <a16:creationId xmlns:a16="http://schemas.microsoft.com/office/drawing/2014/main" id="{FD5E748E-8149-4438-8ECE-7E689BB44ABC}"/>
              </a:ext>
            </a:extLst>
          </p:cNvPr>
          <p:cNvSpPr/>
          <p:nvPr/>
        </p:nvSpPr>
        <p:spPr>
          <a:xfrm>
            <a:off x="2778257" y="4071502"/>
            <a:ext cx="1631060" cy="472683"/>
          </a:xfrm>
          <a:prstGeom prst="wedgeRectCallout">
            <a:avLst>
              <a:gd name="adj1" fmla="val -119362"/>
              <a:gd name="adj2" fmla="val -4521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改修後イメージ・改修内容が</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分かりやすい写真　等</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（他施設でも可）</a:t>
            </a:r>
          </a:p>
        </p:txBody>
      </p:sp>
    </p:spTree>
    <p:extLst>
      <p:ext uri="{BB962C8B-B14F-4D97-AF65-F5344CB8AC3E}">
        <p14:creationId xmlns:p14="http://schemas.microsoft.com/office/powerpoint/2010/main" val="3675233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3002695807"/>
              </p:ext>
            </p:extLst>
          </p:nvPr>
        </p:nvGraphicFramePr>
        <p:xfrm>
          <a:off x="257175" y="1376218"/>
          <a:ext cx="8648692" cy="5224719"/>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00289">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latin typeface="Meiryo UI" panose="020B0604030504040204" pitchFamily="50" charset="-128"/>
                          <a:ea typeface="Meiryo UI" panose="020B0604030504040204" pitchFamily="50" charset="-128"/>
                        </a:rPr>
                        <a:t>実施スケジュール</a:t>
                      </a: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38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1</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R5</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2</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R6</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7980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35178">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75698">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89221">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45160">
                <a:tc rowSpan="2">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（解体）</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64516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a:latin typeface="Meiryo UI" panose="020B0604030504040204" pitchFamily="50" charset="-128"/>
                          <a:ea typeface="Meiryo UI" panose="020B0604030504040204" pitchFamily="50" charset="-128"/>
                        </a:rPr>
                        <a:t>改修工事</a:t>
                      </a:r>
                      <a:endParaRPr kumimoji="1" lang="en-US" altLang="ja-JP" sz="900">
                        <a:latin typeface="Meiryo UI" panose="020B0604030504040204" pitchFamily="50" charset="-128"/>
                        <a:ea typeface="Meiryo UI" panose="020B0604030504040204" pitchFamily="50" charset="-128"/>
                      </a:endParaRPr>
                    </a:p>
                    <a:p>
                      <a:pPr algn="l"/>
                      <a:r>
                        <a:rPr kumimoji="1" lang="ja-JP" altLang="en-US" sz="900">
                          <a:latin typeface="Meiryo UI" panose="020B0604030504040204" pitchFamily="50" charset="-128"/>
                          <a:ea typeface="Meiryo UI" panose="020B0604030504040204" pitchFamily="50" charset="-128"/>
                        </a:rPr>
                        <a:t>（改修）</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89221">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81135">
                <a:tc>
                  <a:txBody>
                    <a:bodyPr/>
                    <a:lstStyle/>
                    <a:p>
                      <a:pPr algn="ctr"/>
                      <a:r>
                        <a:rPr kumimoji="1" lang="en-US" altLang="ja-JP" sz="900">
                          <a:latin typeface="Meiryo UI" panose="020B0604030504040204" pitchFamily="50" charset="-128"/>
                          <a:ea typeface="Meiryo UI" panose="020B0604030504040204" pitchFamily="50" charset="-128"/>
                        </a:rPr>
                        <a:t>6</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24</a:t>
            </a:fld>
            <a:endParaRPr kumimoji="1" lang="ja-JP" altLang="en-US">
              <a:latin typeface="Meiryo UI" panose="020B0604030504040204" pitchFamily="50" charset="-128"/>
              <a:ea typeface="Meiryo UI" panose="020B0604030504040204" pitchFamily="50" charset="-128"/>
            </a:endParaRPr>
          </a:p>
        </p:txBody>
      </p:sp>
      <p:sp>
        <p:nvSpPr>
          <p:cNvPr id="5" name="矢印: 五方向 4">
            <a:extLst>
              <a:ext uri="{FF2B5EF4-FFF2-40B4-BE49-F238E27FC236}">
                <a16:creationId xmlns:a16="http://schemas.microsoft.com/office/drawing/2014/main" id="{E9E28FF1-2F54-48E8-A3A3-98379879CE46}"/>
              </a:ext>
            </a:extLst>
          </p:cNvPr>
          <p:cNvSpPr/>
          <p:nvPr/>
        </p:nvSpPr>
        <p:spPr>
          <a:xfrm>
            <a:off x="1173105" y="3212129"/>
            <a:ext cx="96045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6" name="矢印: 五方向 5">
            <a:extLst>
              <a:ext uri="{FF2B5EF4-FFF2-40B4-BE49-F238E27FC236}">
                <a16:creationId xmlns:a16="http://schemas.microsoft.com/office/drawing/2014/main" id="{6B6B100C-7554-40AD-AD74-27A989B02F8A}"/>
              </a:ext>
            </a:extLst>
          </p:cNvPr>
          <p:cNvSpPr/>
          <p:nvPr/>
        </p:nvSpPr>
        <p:spPr>
          <a:xfrm>
            <a:off x="1519624" y="3658375"/>
            <a:ext cx="96045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 name="矢印: 五方向 7">
            <a:extLst>
              <a:ext uri="{FF2B5EF4-FFF2-40B4-BE49-F238E27FC236}">
                <a16:creationId xmlns:a16="http://schemas.microsoft.com/office/drawing/2014/main" id="{DA72495F-94CD-437B-97AA-65190D0E9055}"/>
              </a:ext>
            </a:extLst>
          </p:cNvPr>
          <p:cNvSpPr/>
          <p:nvPr/>
        </p:nvSpPr>
        <p:spPr>
          <a:xfrm>
            <a:off x="2319939" y="5104537"/>
            <a:ext cx="1618512"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0" name="矢印: 五方向 9">
            <a:extLst>
              <a:ext uri="{FF2B5EF4-FFF2-40B4-BE49-F238E27FC236}">
                <a16:creationId xmlns:a16="http://schemas.microsoft.com/office/drawing/2014/main" id="{0EA09B63-810F-4A56-A3B7-CECACE310C51}"/>
              </a:ext>
            </a:extLst>
          </p:cNvPr>
          <p:cNvSpPr/>
          <p:nvPr/>
        </p:nvSpPr>
        <p:spPr>
          <a:xfrm>
            <a:off x="1507558" y="3975969"/>
            <a:ext cx="984583"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5C80D382-3FED-4B40-89CE-C7696E43D3F6}"/>
              </a:ext>
            </a:extLst>
          </p:cNvPr>
          <p:cNvSpPr/>
          <p:nvPr/>
        </p:nvSpPr>
        <p:spPr>
          <a:xfrm>
            <a:off x="3936275" y="5616417"/>
            <a:ext cx="909536"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
        <p:nvSpPr>
          <p:cNvPr id="12" name="Rectangle 15">
            <a:extLst>
              <a:ext uri="{FF2B5EF4-FFF2-40B4-BE49-F238E27FC236}">
                <a16:creationId xmlns:a16="http://schemas.microsoft.com/office/drawing/2014/main" id="{9923BA96-8B93-4ED7-A00B-9A0F5B81BC70}"/>
              </a:ext>
            </a:extLst>
          </p:cNvPr>
          <p:cNvSpPr/>
          <p:nvPr/>
        </p:nvSpPr>
        <p:spPr>
          <a:xfrm>
            <a:off x="7156376" y="57792"/>
            <a:ext cx="1730449" cy="1149234"/>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kumimoji="1" lang="ja-JP" altLang="en-US" sz="1050">
                <a:solidFill>
                  <a:srgbClr val="000000"/>
                </a:solidFill>
                <a:latin typeface="Meiryo UI" panose="020B0604030504040204" pitchFamily="50" charset="-128"/>
                <a:ea typeface="Meiryo UI" panose="020B0604030504040204" pitchFamily="50" charset="-128"/>
                <a:cs typeface="メイリオ"/>
              </a:rPr>
              <a:t>計画申請時にわかる範囲で記載してください（詳細なスケジュールは添付資料にてご提出ください）</a:t>
            </a:r>
            <a:endParaRPr kumimoji="1" lang="en-US" altLang="ja-JP" sz="1050">
              <a:solidFill>
                <a:srgbClr val="000000"/>
              </a:solidFill>
              <a:latin typeface="Meiryo UI" panose="020B0604030504040204" pitchFamily="50" charset="-128"/>
              <a:ea typeface="Meiryo UI" panose="020B0604030504040204" pitchFamily="50" charset="-128"/>
              <a:cs typeface="メイリオ"/>
            </a:endParaRPr>
          </a:p>
        </p:txBody>
      </p:sp>
      <p:sp>
        <p:nvSpPr>
          <p:cNvPr id="13" name="矢印: 五方向 12">
            <a:extLst>
              <a:ext uri="{FF2B5EF4-FFF2-40B4-BE49-F238E27FC236}">
                <a16:creationId xmlns:a16="http://schemas.microsoft.com/office/drawing/2014/main" id="{B965C504-359C-4AAC-BD78-12848F710DE2}"/>
              </a:ext>
            </a:extLst>
          </p:cNvPr>
          <p:cNvSpPr/>
          <p:nvPr/>
        </p:nvSpPr>
        <p:spPr>
          <a:xfrm>
            <a:off x="2319939" y="4487849"/>
            <a:ext cx="1618512"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4" name="矢印: 五方向 13">
            <a:extLst>
              <a:ext uri="{FF2B5EF4-FFF2-40B4-BE49-F238E27FC236}">
                <a16:creationId xmlns:a16="http://schemas.microsoft.com/office/drawing/2014/main" id="{2BA29DD3-1110-49A3-8817-AF0DFB74CEDA}"/>
              </a:ext>
            </a:extLst>
          </p:cNvPr>
          <p:cNvSpPr/>
          <p:nvPr/>
        </p:nvSpPr>
        <p:spPr>
          <a:xfrm>
            <a:off x="4920264" y="5104537"/>
            <a:ext cx="1937736"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5" name="矢印: 五方向 14">
            <a:extLst>
              <a:ext uri="{FF2B5EF4-FFF2-40B4-BE49-F238E27FC236}">
                <a16:creationId xmlns:a16="http://schemas.microsoft.com/office/drawing/2014/main" id="{0BB4FD4D-CDEE-422E-AF0C-77141F545423}"/>
              </a:ext>
            </a:extLst>
          </p:cNvPr>
          <p:cNvSpPr/>
          <p:nvPr/>
        </p:nvSpPr>
        <p:spPr>
          <a:xfrm>
            <a:off x="7205764" y="5616417"/>
            <a:ext cx="909536" cy="183916"/>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23076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a:t>⑤実証実験</a:t>
            </a:r>
          </a:p>
        </p:txBody>
      </p:sp>
    </p:spTree>
    <p:extLst>
      <p:ext uri="{BB962C8B-B14F-4D97-AF65-F5344CB8AC3E}">
        <p14:creationId xmlns:p14="http://schemas.microsoft.com/office/powerpoint/2010/main" val="1241137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3378771689"/>
              </p:ext>
            </p:extLst>
          </p:nvPr>
        </p:nvGraphicFramePr>
        <p:xfrm>
          <a:off x="298291" y="905166"/>
          <a:ext cx="8547417" cy="5687612"/>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164486">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○○株式会社</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3">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164486">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〇〇ホテル　</a:t>
                      </a:r>
                      <a:r>
                        <a:rPr kumimoji="1" lang="en-US" altLang="ja-JP" sz="900" b="0">
                          <a:solidFill>
                            <a:srgbClr val="FF0000"/>
                          </a:solidFill>
                          <a:latin typeface="Meiryo UI" panose="020B0604030504040204" pitchFamily="50" charset="-128"/>
                          <a:ea typeface="Meiryo UI" panose="020B0604030504040204" pitchFamily="50" charset="-128"/>
                        </a:rPr>
                        <a:t>※</a:t>
                      </a:r>
                      <a:r>
                        <a:rPr kumimoji="1" lang="ja-JP" altLang="en-US" sz="900" b="0">
                          <a:solidFill>
                            <a:srgbClr val="FF0000"/>
                          </a:solidFill>
                          <a:latin typeface="Meiryo UI" panose="020B0604030504040204" pitchFamily="50" charset="-128"/>
                          <a:ea typeface="Meiryo UI" panose="020B0604030504040204" pitchFamily="50" charset="-128"/>
                        </a:rPr>
                        <a:t>該当者のみ</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38037652"/>
                  </a:ext>
                </a:extLst>
              </a:tr>
              <a:tr h="164486">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委託先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〇〇株式会社</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23428715"/>
                  </a:ext>
                </a:extLst>
              </a:tr>
              <a:tr h="164486">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○○県○○市</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282801">
                <a:tc rowSpan="4">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〇〇千円（税別）</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1575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補助率</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1/2</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ysDot"/>
                      <a:round/>
                      <a:headEnd type="none" w="med" len="med"/>
                      <a:tailEnd type="none" w="med" len="med"/>
                    </a:lnTlToBr>
                    <a:noFill/>
                  </a:tcPr>
                </a:tc>
                <a:tc hMerge="1">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65692973"/>
                  </a:ext>
                </a:extLst>
              </a:tr>
              <a:tr h="282801">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282801">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737046">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l" fontAlgn="ctr"/>
                      <a:r>
                        <a:rPr kumimoji="1" lang="en-US" altLang="ja-JP" sz="900" i="0">
                          <a:solidFill>
                            <a:srgbClr val="FF0000"/>
                          </a:solidFill>
                          <a:latin typeface="Meiryo UI" panose="020B0604030504040204" pitchFamily="50" charset="-128"/>
                          <a:ea typeface="Meiryo UI" panose="020B0604030504040204" pitchFamily="50" charset="-128"/>
                        </a:rPr>
                        <a:t>※</a:t>
                      </a:r>
                      <a:r>
                        <a:rPr kumimoji="1" lang="ja-JP" altLang="en-US" sz="900" i="0">
                          <a:solidFill>
                            <a:srgbClr val="FF0000"/>
                          </a:solidFill>
                          <a:latin typeface="Meiryo UI" panose="020B0604030504040204" pitchFamily="50" charset="-128"/>
                          <a:ea typeface="Meiryo UI" panose="020B0604030504040204" pitchFamily="50" charset="-128"/>
                        </a:rPr>
                        <a:t>事業全体における地域のビジョン・コンセプト・ターゲットとの整合性について記載</a:t>
                      </a:r>
                      <a:endParaRPr kumimoji="1" lang="en-US" altLang="ja-JP" sz="900" i="0">
                        <a:solidFill>
                          <a:srgbClr val="FF0000"/>
                        </a:solidFill>
                        <a:latin typeface="Meiryo UI" panose="020B0604030504040204" pitchFamily="50" charset="-128"/>
                        <a:ea typeface="Meiryo UI" panose="020B0604030504040204" pitchFamily="50" charset="-128"/>
                      </a:endParaRPr>
                    </a:p>
                    <a:p>
                      <a:pPr algn="l" fontAlgn="ctr"/>
                      <a:r>
                        <a:rPr kumimoji="1" lang="en-US" altLang="ja-JP" sz="900" i="0">
                          <a:solidFill>
                            <a:srgbClr val="FF0000"/>
                          </a:solidFill>
                          <a:latin typeface="Meiryo UI" panose="020B0604030504040204" pitchFamily="50" charset="-128"/>
                          <a:ea typeface="Meiryo UI" panose="020B0604030504040204" pitchFamily="50" charset="-128"/>
                        </a:rPr>
                        <a:t>※</a:t>
                      </a:r>
                      <a:r>
                        <a:rPr kumimoji="1" lang="ja-JP" altLang="en-US" sz="900" i="0">
                          <a:solidFill>
                            <a:srgbClr val="FF0000"/>
                          </a:solidFill>
                          <a:latin typeface="Meiryo UI" panose="020B0604030504040204" pitchFamily="50" charset="-128"/>
                          <a:ea typeface="Meiryo UI" panose="020B0604030504040204" pitchFamily="50" charset="-128"/>
                        </a:rPr>
                        <a:t>地域が抱える課題等も踏まえて簡潔に記載</a:t>
                      </a:r>
                      <a:endParaRPr kumimoji="1" lang="en-US" altLang="ja-JP" sz="900" i="0">
                        <a:solidFill>
                          <a:srgbClr val="FF0000"/>
                        </a:solidFill>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kumimoji="1" lang="ja-JP" altLang="en-US" sz="900" i="0">
                          <a:solidFill>
                            <a:srgbClr val="FF0000"/>
                          </a:solidFill>
                          <a:latin typeface="Meiryo UI" panose="020B0604030504040204" pitchFamily="50" charset="-128"/>
                          <a:ea typeface="Meiryo UI" panose="020B0604030504040204" pitchFamily="50" charset="-128"/>
                        </a:rPr>
                        <a:t>地域計画で定めた〇〇を達成するための事業である</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737046">
                <a:tc vMerge="1">
                  <a:txBody>
                    <a:bodyPr/>
                    <a:lstStyle/>
                    <a:p>
                      <a:endParaRPr kumimoji="1" lang="ja-JP" altLang="en-US"/>
                    </a:p>
                  </a:txBody>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実施事業内容</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nSpc>
                          <a:spcPct val="100000"/>
                        </a:lnSpc>
                        <a:buFontTx/>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どのような事業か、実施背景や課題を踏まえて簡潔かつ具体的に明記</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ターゲット</a:t>
                      </a: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のため、〇〇をｘｘとする（事業）の実施</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942263">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事業実施による地域裨益性を明示（下記例）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Ｘｘによって従業員等の生産性向上</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〇〇に取り組むことで地域の認知度の向上に寄与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Ｘｘを実施し地域での消費額の向上</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〇〇による回遊性の向上の促進</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Ｘｘを継続的に行うことで地域再訪の促進が可能</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69549169"/>
                  </a:ext>
                </a:extLst>
              </a:tr>
              <a:tr h="737046">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r>
                        <a:rPr kumimoji="1" lang="en-US" altLang="ja-JP" sz="900" b="0" i="0" u="none" strike="noStrike">
                          <a:solidFill>
                            <a:srgbClr val="FF0000"/>
                          </a:solidFill>
                          <a:effectLst/>
                          <a:latin typeface="Meiryo UI" panose="020B0604030504040204" pitchFamily="50" charset="-128"/>
                          <a:ea typeface="Meiryo UI" panose="020B0604030504040204" pitchFamily="50" charset="-128"/>
                        </a:rPr>
                        <a:t>※</a:t>
                      </a:r>
                      <a:r>
                        <a:rPr kumimoji="1" lang="ja-JP" altLang="en-US" sz="900" b="0" i="0" u="none" strike="noStrike">
                          <a:solidFill>
                            <a:srgbClr val="FF0000"/>
                          </a:solidFill>
                          <a:effectLst/>
                          <a:latin typeface="Meiryo UI" panose="020B0604030504040204" pitchFamily="50" charset="-128"/>
                          <a:ea typeface="Meiryo UI" panose="020B0604030504040204" pitchFamily="50" charset="-128"/>
                        </a:rPr>
                        <a:t>この事業を実施することによる</a:t>
                      </a:r>
                      <a:r>
                        <a:rPr kumimoji="1" lang="ja-JP" altLang="en-US" sz="900" i="0">
                          <a:solidFill>
                            <a:srgbClr val="FF0000"/>
                          </a:solidFill>
                          <a:latin typeface="Meiryo UI" panose="020B0604030504040204" pitchFamily="50" charset="-128"/>
                          <a:ea typeface="Meiryo UI" panose="020B0604030504040204" pitchFamily="50" charset="-128"/>
                        </a:rPr>
                        <a:t>個別事業の施設改修等の効果を最大化するためのポイント</a:t>
                      </a:r>
                      <a:r>
                        <a:rPr kumimoji="1" lang="ja-JP" altLang="en-US" sz="900" b="0" i="0" u="none" strike="noStrike">
                          <a:solidFill>
                            <a:srgbClr val="FF0000"/>
                          </a:solidFill>
                          <a:effectLst/>
                          <a:latin typeface="Meiryo UI" panose="020B0604030504040204" pitchFamily="50" charset="-128"/>
                          <a:ea typeface="Meiryo UI" panose="020B0604030504040204" pitchFamily="50" charset="-128"/>
                        </a:rPr>
                        <a:t>を明記</a:t>
                      </a:r>
                      <a:endParaRPr kumimoji="1"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（改修された施設・地域の資源等）を活用し、ｘｘの向上につなげることができる</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808976">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効果検証</a:t>
                      </a:r>
                      <a:r>
                        <a:rPr lang="en-US" altLang="ja-JP" sz="1000" b="0" i="0" u="none" strike="noStrike">
                          <a:solidFill>
                            <a:schemeClr val="bg1"/>
                          </a:solidFill>
                          <a:effectLst/>
                          <a:latin typeface="Meiryo UI" panose="020B0604030504040204" pitchFamily="50" charset="-128"/>
                          <a:ea typeface="Meiryo UI" panose="020B0604030504040204" pitchFamily="50" charset="-128"/>
                        </a:rPr>
                        <a:t/>
                      </a:r>
                      <a:br>
                        <a:rPr lang="en-US" altLang="ja-JP" sz="1000" b="0" i="0" u="none" strike="noStrike">
                          <a:solidFill>
                            <a:schemeClr val="bg1"/>
                          </a:solidFill>
                          <a:effectLst/>
                          <a:latin typeface="Meiryo UI" panose="020B0604030504040204" pitchFamily="50" charset="-128"/>
                          <a:ea typeface="Meiryo UI" panose="020B0604030504040204" pitchFamily="50" charset="-128"/>
                        </a:rPr>
                      </a:br>
                      <a:r>
                        <a:rPr lang="ja-JP" altLang="en-US" sz="1000" b="0" i="0" u="none" strike="noStrike">
                          <a:solidFill>
                            <a:schemeClr val="bg1"/>
                          </a:solidFill>
                          <a:effectLst/>
                          <a:latin typeface="Meiryo UI" panose="020B0604030504040204" pitchFamily="50" charset="-128"/>
                          <a:ea typeface="Meiryo UI" panose="020B0604030504040204" pitchFamily="50" charset="-128"/>
                        </a:rPr>
                        <a:t>方法</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実施事業の</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効果検証</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a:solidFill>
                            <a:srgbClr val="FF0000"/>
                          </a:solidFill>
                          <a:latin typeface="Meiryo UI" panose="020B0604030504040204" pitchFamily="50" charset="-128"/>
                          <a:ea typeface="Meiryo UI" panose="020B0604030504040204" pitchFamily="50" charset="-128"/>
                        </a:rPr>
                        <a:t>※</a:t>
                      </a:r>
                      <a:r>
                        <a:rPr kumimoji="1" lang="ja-JP" altLang="en-US" sz="900">
                          <a:solidFill>
                            <a:srgbClr val="FF0000"/>
                          </a:solidFill>
                          <a:latin typeface="Meiryo UI" panose="020B0604030504040204" pitchFamily="50" charset="-128"/>
                          <a:ea typeface="Meiryo UI" panose="020B0604030504040204" pitchFamily="50" charset="-128"/>
                        </a:rPr>
                        <a:t>実証実験の</a:t>
                      </a:r>
                      <a:r>
                        <a:rPr kumimoji="1" lang="ja-JP" altLang="en-US" sz="900" b="0">
                          <a:solidFill>
                            <a:srgbClr val="FF0000"/>
                          </a:solidFill>
                          <a:latin typeface="Meiryo UI" panose="020B0604030504040204" pitchFamily="50" charset="-128"/>
                          <a:ea typeface="Meiryo UI" panose="020B0604030504040204" pitchFamily="50" charset="-128"/>
                        </a:rPr>
                        <a:t>実施目的が達成できたかどうかを検証するための評価指標、目標値をあらかじめ設定し記載</a:t>
                      </a:r>
                      <a:r>
                        <a:rPr kumimoji="1" lang="ja-JP" altLang="en-US" sz="900">
                          <a:solidFill>
                            <a:srgbClr val="FF0000"/>
                          </a:solidFill>
                          <a:latin typeface="Meiryo UI" panose="020B0604030504040204" pitchFamily="50" charset="-128"/>
                          <a:ea typeface="Meiryo UI" panose="020B0604030504040204" pitchFamily="50" charset="-128"/>
                        </a:rPr>
                        <a:t>（下記例）</a:t>
                      </a:r>
                      <a:endParaRPr kumimoji="1" lang="en-US" altLang="ja-JP" sz="900">
                        <a:solidFill>
                          <a:srgbClr val="FF0000"/>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rgbClr val="FF0000"/>
                          </a:solidFill>
                          <a:latin typeface="Meiryo UI" panose="020B0604030504040204" pitchFamily="50" charset="-128"/>
                          <a:ea typeface="Meiryo UI" panose="020B0604030504040204" pitchFamily="50" charset="-128"/>
                        </a:rPr>
                        <a:t>スタンプラリーと景品の交換数</a:t>
                      </a:r>
                      <a:endParaRPr kumimoji="1" lang="en-US" altLang="ja-JP" sz="900">
                        <a:solidFill>
                          <a:srgbClr val="FF0000"/>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rgbClr val="FF0000"/>
                          </a:solidFill>
                          <a:latin typeface="Meiryo UI" panose="020B0604030504040204" pitchFamily="50" charset="-128"/>
                          <a:ea typeface="Meiryo UI" panose="020B0604030504040204" pitchFamily="50" charset="-128"/>
                        </a:rPr>
                        <a:t>開催日の参加者数ｘｘ人</a:t>
                      </a:r>
                      <a:endParaRPr kumimoji="1" lang="en-US" altLang="ja-JP" sz="900">
                        <a:solidFill>
                          <a:srgbClr val="FF0000"/>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a:solidFill>
                            <a:srgbClr val="FF0000"/>
                          </a:solidFill>
                          <a:latin typeface="Meiryo UI" panose="020B0604030504040204" pitchFamily="50" charset="-128"/>
                          <a:ea typeface="Meiryo UI" panose="020B0604030504040204" pitchFamily="50" charset="-128"/>
                        </a:rPr>
                        <a:t>満足度ｘｘ％向上</a:t>
                      </a:r>
                      <a:endParaRPr kumimoji="1" lang="en-US" altLang="ja-JP" sz="90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4658535"/>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26</a:t>
            </a:fld>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93146" y="1283861"/>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実証事業の詳細</a:t>
            </a:r>
          </a:p>
        </p:txBody>
      </p:sp>
      <p:sp>
        <p:nvSpPr>
          <p:cNvPr id="12" name="吹き出し: 四角形 11">
            <a:extLst>
              <a:ext uri="{FF2B5EF4-FFF2-40B4-BE49-F238E27FC236}">
                <a16:creationId xmlns:a16="http://schemas.microsoft.com/office/drawing/2014/main" id="{920358A0-A3E6-48DC-B475-118F76150350}"/>
              </a:ext>
            </a:extLst>
          </p:cNvPr>
          <p:cNvSpPr/>
          <p:nvPr/>
        </p:nvSpPr>
        <p:spPr>
          <a:xfrm>
            <a:off x="7363794" y="1455210"/>
            <a:ext cx="1631060" cy="860607"/>
          </a:xfrm>
          <a:prstGeom prst="wedgeRectCallout">
            <a:avLst>
              <a:gd name="adj1" fmla="val -62256"/>
              <a:gd name="adj2" fmla="val -45409"/>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・実証実験の内容がわかる補足情報を記載</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（イメージ図等の添付も可）</a:t>
            </a:r>
            <a:endParaRPr kumimoji="1" lang="en-US" altLang="ja-JP" sz="9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21681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3807421584"/>
              </p:ext>
            </p:extLst>
          </p:nvPr>
        </p:nvGraphicFramePr>
        <p:xfrm>
          <a:off x="257176" y="1679180"/>
          <a:ext cx="8648692" cy="2927941"/>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674476">
                  <a:extLst>
                    <a:ext uri="{9D8B030D-6E8A-4147-A177-3AD203B41FA5}">
                      <a16:colId xmlns:a16="http://schemas.microsoft.com/office/drawing/2014/main" val="1604511688"/>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650">
                <a:tc gridSpan="2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latin typeface="Meiryo UI" panose="020B0604030504040204" pitchFamily="50" charset="-128"/>
                          <a:ea typeface="Meiryo UI" panose="020B0604030504040204" pitchFamily="50" charset="-128"/>
                        </a:rPr>
                        <a:t>実施スケジュール</a:t>
                      </a: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0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1</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R5</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2</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R6</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100516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410386">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計画</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410386">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実施期間</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410386">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127260"/>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3089" y="1042386"/>
            <a:ext cx="863782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2~3</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27</a:t>
            </a:fld>
            <a:endParaRPr kumimoji="1" lang="ja-JP" altLang="en-US">
              <a:latin typeface="Meiryo UI" panose="020B0604030504040204" pitchFamily="50" charset="-128"/>
              <a:ea typeface="Meiryo UI" panose="020B0604030504040204" pitchFamily="50" charset="-128"/>
            </a:endParaRPr>
          </a:p>
        </p:txBody>
      </p:sp>
      <p:graphicFrame>
        <p:nvGraphicFramePr>
          <p:cNvPr id="21" name="表 9">
            <a:extLst>
              <a:ext uri="{FF2B5EF4-FFF2-40B4-BE49-F238E27FC236}">
                <a16:creationId xmlns:a16="http://schemas.microsoft.com/office/drawing/2014/main" id="{5D1E5820-C24A-445F-A02B-239BBFEEAC79}"/>
              </a:ext>
            </a:extLst>
          </p:cNvPr>
          <p:cNvGraphicFramePr>
            <a:graphicFrameLocks noGrp="1"/>
          </p:cNvGraphicFramePr>
          <p:nvPr>
            <p:extLst>
              <p:ext uri="{D42A27DB-BD31-4B8C-83A1-F6EECF244321}">
                <p14:modId xmlns:p14="http://schemas.microsoft.com/office/powerpoint/2010/main" val="1980979025"/>
              </p:ext>
            </p:extLst>
          </p:nvPr>
        </p:nvGraphicFramePr>
        <p:xfrm>
          <a:off x="253089" y="5668218"/>
          <a:ext cx="8637822" cy="741680"/>
        </p:xfrm>
        <a:graphic>
          <a:graphicData uri="http://schemas.openxmlformats.org/drawingml/2006/table">
            <a:tbl>
              <a:tblPr firstRow="1" bandRow="1">
                <a:tableStyleId>{2D5ABB26-0587-4C30-8999-92F81FD0307C}</a:tableStyleId>
              </a:tblPr>
              <a:tblGrid>
                <a:gridCol w="681988">
                  <a:extLst>
                    <a:ext uri="{9D8B030D-6E8A-4147-A177-3AD203B41FA5}">
                      <a16:colId xmlns:a16="http://schemas.microsoft.com/office/drawing/2014/main" val="4059974122"/>
                    </a:ext>
                  </a:extLst>
                </a:gridCol>
                <a:gridCol w="7955834">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en-US" altLang="ja-JP" sz="1200">
                          <a:solidFill>
                            <a:srgbClr val="FF0000"/>
                          </a:solidFill>
                          <a:latin typeface="Meiryo UI" panose="020B0604030504040204" pitchFamily="50" charset="-128"/>
                          <a:ea typeface="Meiryo UI" panose="020B0604030504040204" pitchFamily="50" charset="-128"/>
                        </a:rPr>
                        <a:t>FAM</a:t>
                      </a:r>
                      <a:r>
                        <a:rPr kumimoji="1" lang="ja-JP" altLang="en-US" sz="1200">
                          <a:solidFill>
                            <a:srgbClr val="FF0000"/>
                          </a:solidFill>
                          <a:latin typeface="Meiryo UI" panose="020B0604030504040204" pitchFamily="50" charset="-128"/>
                          <a:ea typeface="Meiryo UI" panose="020B0604030504040204" pitchFamily="50" charset="-128"/>
                        </a:rPr>
                        <a:t>ツアーの実施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動向調査の実施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22" name="テキスト ボックス 21">
            <a:extLst>
              <a:ext uri="{FF2B5EF4-FFF2-40B4-BE49-F238E27FC236}">
                <a16:creationId xmlns:a16="http://schemas.microsoft.com/office/drawing/2014/main" id="{4534980E-3A66-4F8D-8FCD-414BF4A696FE}"/>
              </a:ext>
            </a:extLst>
          </p:cNvPr>
          <p:cNvSpPr txBox="1"/>
          <p:nvPr/>
        </p:nvSpPr>
        <p:spPr>
          <a:xfrm>
            <a:off x="249002" y="5237331"/>
            <a:ext cx="8637822" cy="430887"/>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複数年度にわたる事業を計画しており、それぞれの事業が第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期・第</a:t>
            </a:r>
            <a:r>
              <a:rPr lang="en-US" altLang="ja-JP" sz="1100" b="1">
                <a:latin typeface="Meiryo UI" panose="020B0604030504040204" pitchFamily="50" charset="-128"/>
                <a:ea typeface="Meiryo UI" panose="020B0604030504040204" pitchFamily="50" charset="-128"/>
              </a:rPr>
              <a:t>2</a:t>
            </a:r>
            <a:r>
              <a:rPr lang="ja-JP" altLang="en-US" sz="1100" b="1">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a:t>
            </a:r>
            <a:r>
              <a:rPr lang="ja-JP" altLang="en-US" sz="1100" b="1">
                <a:latin typeface="Meiryo UI" panose="020B0604030504040204" pitchFamily="50" charset="-128"/>
                <a:ea typeface="Meiryo UI" panose="020B0604030504040204" pitchFamily="50" charset="-128"/>
              </a:rPr>
              <a:t>対象者のみ記入</a:t>
            </a:r>
          </a:p>
        </p:txBody>
      </p:sp>
      <p:sp>
        <p:nvSpPr>
          <p:cNvPr id="7" name="矢印: 五方向 6">
            <a:extLst>
              <a:ext uri="{FF2B5EF4-FFF2-40B4-BE49-F238E27FC236}">
                <a16:creationId xmlns:a16="http://schemas.microsoft.com/office/drawing/2014/main" id="{74552642-AB22-4ECF-AC84-0536FA2C13F7}"/>
              </a:ext>
            </a:extLst>
          </p:cNvPr>
          <p:cNvSpPr/>
          <p:nvPr/>
        </p:nvSpPr>
        <p:spPr>
          <a:xfrm>
            <a:off x="1133333" y="3483199"/>
            <a:ext cx="960453"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 name="矢印: 五方向 7">
            <a:extLst>
              <a:ext uri="{FF2B5EF4-FFF2-40B4-BE49-F238E27FC236}">
                <a16:creationId xmlns:a16="http://schemas.microsoft.com/office/drawing/2014/main" id="{ED96127D-4635-4954-9540-662B66FC64D2}"/>
              </a:ext>
            </a:extLst>
          </p:cNvPr>
          <p:cNvSpPr/>
          <p:nvPr/>
        </p:nvSpPr>
        <p:spPr>
          <a:xfrm>
            <a:off x="2165652" y="3896921"/>
            <a:ext cx="1693301"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1" name="Rectangle 15">
            <a:extLst>
              <a:ext uri="{FF2B5EF4-FFF2-40B4-BE49-F238E27FC236}">
                <a16:creationId xmlns:a16="http://schemas.microsoft.com/office/drawing/2014/main" id="{8EE48B8B-13ED-48A9-A7C2-23E18105912A}"/>
              </a:ext>
            </a:extLst>
          </p:cNvPr>
          <p:cNvSpPr/>
          <p:nvPr/>
        </p:nvSpPr>
        <p:spPr>
          <a:xfrm>
            <a:off x="7160462" y="108802"/>
            <a:ext cx="1730449" cy="1149234"/>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kumimoji="1" lang="ja-JP" altLang="en-US" sz="1050">
                <a:solidFill>
                  <a:srgbClr val="000000"/>
                </a:solidFill>
                <a:latin typeface="Meiryo UI" panose="020B0604030504040204" pitchFamily="50" charset="-128"/>
                <a:ea typeface="Meiryo UI" panose="020B0604030504040204" pitchFamily="50" charset="-128"/>
                <a:cs typeface="メイリオ"/>
              </a:rPr>
              <a:t>計画申請時にわかる範囲で記載してください（詳細なスケジュールは添付資料にてご提出ください）</a:t>
            </a:r>
            <a:endParaRPr kumimoji="1" lang="en-US" altLang="ja-JP" sz="1050">
              <a:solidFill>
                <a:srgbClr val="000000"/>
              </a:solidFill>
              <a:latin typeface="Meiryo UI" panose="020B0604030504040204" pitchFamily="50" charset="-128"/>
              <a:ea typeface="Meiryo UI" panose="020B0604030504040204" pitchFamily="50" charset="-128"/>
              <a:cs typeface="メイリオ"/>
            </a:endParaRPr>
          </a:p>
        </p:txBody>
      </p:sp>
      <p:sp>
        <p:nvSpPr>
          <p:cNvPr id="12" name="矢印: 五方向 11">
            <a:extLst>
              <a:ext uri="{FF2B5EF4-FFF2-40B4-BE49-F238E27FC236}">
                <a16:creationId xmlns:a16="http://schemas.microsoft.com/office/drawing/2014/main" id="{F950318D-A245-4565-9C7C-03CEB7FC55A5}"/>
              </a:ext>
            </a:extLst>
          </p:cNvPr>
          <p:cNvSpPr/>
          <p:nvPr/>
        </p:nvSpPr>
        <p:spPr>
          <a:xfrm>
            <a:off x="3858953" y="4310037"/>
            <a:ext cx="86493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
        <p:nvSpPr>
          <p:cNvPr id="13" name="矢印: 五方向 12">
            <a:extLst>
              <a:ext uri="{FF2B5EF4-FFF2-40B4-BE49-F238E27FC236}">
                <a16:creationId xmlns:a16="http://schemas.microsoft.com/office/drawing/2014/main" id="{4E367764-8967-4C2A-AB7C-6465AD6AAD81}"/>
              </a:ext>
            </a:extLst>
          </p:cNvPr>
          <p:cNvSpPr/>
          <p:nvPr/>
        </p:nvSpPr>
        <p:spPr>
          <a:xfrm>
            <a:off x="4895708" y="3483199"/>
            <a:ext cx="960453"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4" name="矢印: 五方向 13">
            <a:extLst>
              <a:ext uri="{FF2B5EF4-FFF2-40B4-BE49-F238E27FC236}">
                <a16:creationId xmlns:a16="http://schemas.microsoft.com/office/drawing/2014/main" id="{DAB6ABAA-8D87-4989-9C6D-72EA9D49CC0A}"/>
              </a:ext>
            </a:extLst>
          </p:cNvPr>
          <p:cNvSpPr/>
          <p:nvPr/>
        </p:nvSpPr>
        <p:spPr>
          <a:xfrm>
            <a:off x="5928027" y="3896921"/>
            <a:ext cx="1693301"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5" name="矢印: 五方向 14">
            <a:extLst>
              <a:ext uri="{FF2B5EF4-FFF2-40B4-BE49-F238E27FC236}">
                <a16:creationId xmlns:a16="http://schemas.microsoft.com/office/drawing/2014/main" id="{F4F8C895-5D98-42F6-A557-C9C8F821C176}"/>
              </a:ext>
            </a:extLst>
          </p:cNvPr>
          <p:cNvSpPr/>
          <p:nvPr/>
        </p:nvSpPr>
        <p:spPr>
          <a:xfrm>
            <a:off x="7621328" y="4310037"/>
            <a:ext cx="86493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493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a:t>⑤実証実験（実証運行・実証運航）</a:t>
            </a:r>
          </a:p>
        </p:txBody>
      </p:sp>
    </p:spTree>
    <p:extLst>
      <p:ext uri="{BB962C8B-B14F-4D97-AF65-F5344CB8AC3E}">
        <p14:creationId xmlns:p14="http://schemas.microsoft.com/office/powerpoint/2010/main" val="2336811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3043716554"/>
              </p:ext>
            </p:extLst>
          </p:nvPr>
        </p:nvGraphicFramePr>
        <p:xfrm>
          <a:off x="298291" y="899879"/>
          <a:ext cx="8547417" cy="5829523"/>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674321">
                  <a:extLst>
                    <a:ext uri="{9D8B030D-6E8A-4147-A177-3AD203B41FA5}">
                      <a16:colId xmlns:a16="http://schemas.microsoft.com/office/drawing/2014/main" val="44779126"/>
                    </a:ext>
                  </a:extLst>
                </a:gridCol>
                <a:gridCol w="503873">
                  <a:extLst>
                    <a:ext uri="{9D8B030D-6E8A-4147-A177-3AD203B41FA5}">
                      <a16:colId xmlns:a16="http://schemas.microsoft.com/office/drawing/2014/main" val="1721787813"/>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182555">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補助種別</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17">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5513468"/>
                  </a:ext>
                </a:extLst>
              </a:tr>
              <a:tr h="182555">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申請者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〇〇株式会社</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182555">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○○県○○市</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51133763"/>
                  </a:ext>
                </a:extLst>
              </a:tr>
              <a:tr h="323799">
                <a:tc rowSpan="4">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〇〇千円（税別）</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323799">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323799">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404735">
                <a:tc vMerge="1">
                  <a:txBody>
                    <a:bodyPr/>
                    <a:lstStyle/>
                    <a:p>
                      <a:pPr algn="ctr" fontAlgn="ctr"/>
                      <a:endParaRPr lang="ja-JP" altLang="en-US" sz="900" b="0" i="0" u="none" strike="noStrike">
                        <a:solidFill>
                          <a:schemeClr val="bg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事業の</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法的</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位置づけ</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zh-TW" altLang="en-US" sz="900" b="0" i="0" u="none" strike="noStrike">
                          <a:solidFill>
                            <a:srgbClr val="FF0000"/>
                          </a:solidFill>
                          <a:effectLst/>
                          <a:latin typeface="Meiryo UI" panose="020B0604030504040204" pitchFamily="50" charset="-128"/>
                          <a:ea typeface="Meiryo UI" panose="020B0604030504040204" pitchFamily="50" charset="-128"/>
                        </a:rPr>
                        <a:t>旅客自動車運送事業</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補助率</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1/2</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795462721"/>
                  </a:ext>
                </a:extLst>
              </a:tr>
              <a:tr h="536594">
                <a:tc rowSpan="6">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algn="l" fontAlgn="ctr"/>
                      <a:r>
                        <a:rPr kumimoji="1" lang="en-US" altLang="ja-JP" sz="900" i="0">
                          <a:solidFill>
                            <a:srgbClr val="FF0000"/>
                          </a:solidFill>
                          <a:latin typeface="Meiryo UI" panose="020B0604030504040204" pitchFamily="50" charset="-128"/>
                          <a:ea typeface="Meiryo UI" panose="020B0604030504040204" pitchFamily="50" charset="-128"/>
                        </a:rPr>
                        <a:t>※</a:t>
                      </a:r>
                      <a:r>
                        <a:rPr kumimoji="1" lang="ja-JP" altLang="en-US" sz="900" i="0">
                          <a:solidFill>
                            <a:srgbClr val="FF0000"/>
                          </a:solidFill>
                          <a:latin typeface="Meiryo UI" panose="020B0604030504040204" pitchFamily="50" charset="-128"/>
                          <a:ea typeface="Meiryo UI" panose="020B0604030504040204" pitchFamily="50" charset="-128"/>
                        </a:rPr>
                        <a:t>事業全体における地域計画のビジョン・コンセプト・ターゲットとの整合性や実施目的・必要性について記載</a:t>
                      </a:r>
                      <a:endParaRPr kumimoji="1" lang="en-US" altLang="ja-JP" sz="900" i="0">
                        <a:solidFill>
                          <a:srgbClr val="FF0000"/>
                        </a:solidFill>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kumimoji="1" lang="ja-JP" altLang="en-US" sz="900" i="0">
                          <a:solidFill>
                            <a:srgbClr val="FF0000"/>
                          </a:solidFill>
                          <a:latin typeface="Meiryo UI" panose="020B0604030504040204" pitchFamily="50" charset="-128"/>
                          <a:ea typeface="Meiryo UI" panose="020B0604030504040204" pitchFamily="50" charset="-128"/>
                        </a:rPr>
                        <a:t>〇〇事業との連携や、地域計画で定めたｘｘの効果を最大化するための事業となっている</a:t>
                      </a:r>
                      <a:endParaRPr kumimoji="1" lang="en-US" altLang="ja-JP" sz="900" i="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206140">
                <a:tc vMerge="1">
                  <a:txBody>
                    <a:bodyPr/>
                    <a:lstStyle/>
                    <a:p>
                      <a:endParaRPr kumimoji="1" lang="ja-JP" altLang="en-US"/>
                    </a:p>
                  </a:txBody>
                  <a:tcPr/>
                </a:tc>
                <a:tc rowSpan="3">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実施事業内容</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nSpc>
                          <a:spcPts val="1700"/>
                        </a:lnSpc>
                        <a:buFontTx/>
                        <a:buNone/>
                      </a:pPr>
                      <a:r>
                        <a:rPr lang="ja-JP" altLang="en-US" sz="900" b="0" i="0" u="none" strike="noStrike">
                          <a:solidFill>
                            <a:schemeClr val="tx1"/>
                          </a:solidFill>
                          <a:effectLst/>
                          <a:latin typeface="Meiryo UI" panose="020B0604030504040204" pitchFamily="50" charset="-128"/>
                          <a:ea typeface="Meiryo UI" panose="020B0604030504040204" pitchFamily="50" charset="-128"/>
                        </a:rPr>
                        <a:t>交通手段</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nSpc>
                          <a:spcPts val="1700"/>
                        </a:lnSpc>
                        <a:buFontTx/>
                        <a:buNone/>
                      </a:pPr>
                      <a:r>
                        <a:rPr lang="ja-JP" altLang="en-US" sz="900" b="0" i="0" u="none" strike="noStrike">
                          <a:solidFill>
                            <a:srgbClr val="FF0000"/>
                          </a:solidFill>
                          <a:effectLst/>
                          <a:latin typeface="Meiryo UI" panose="020B0604030504040204" pitchFamily="50" charset="-128"/>
                          <a:ea typeface="Meiryo UI" panose="020B0604030504040204" pitchFamily="50" charset="-128"/>
                        </a:rPr>
                        <a:t>貸切バス</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88588928"/>
                  </a:ext>
                </a:extLst>
              </a:tr>
              <a:tr h="206140">
                <a:tc vMerge="1">
                  <a:txBody>
                    <a:bodyPr/>
                    <a:lstStyle/>
                    <a:p>
                      <a:endParaRPr kumimoji="1" lang="ja-JP" altLang="en-US"/>
                    </a:p>
                  </a:txBody>
                  <a:tcPr/>
                </a:tc>
                <a:tc vMerge="1">
                  <a:txBody>
                    <a:bodyPr/>
                    <a:lstStyle/>
                    <a:p>
                      <a:endParaRPr kumimoji="1" lang="ja-JP" altLang="en-US"/>
                    </a:p>
                  </a:txBody>
                  <a:tcPr/>
                </a:tc>
                <a:tc>
                  <a:txBody>
                    <a:bodyPr/>
                    <a:lstStyle/>
                    <a:p>
                      <a:pPr>
                        <a:lnSpc>
                          <a:spcPts val="1700"/>
                        </a:lnSpc>
                        <a:buFontTx/>
                        <a:buNone/>
                      </a:pPr>
                      <a:r>
                        <a:rPr lang="ja-JP" altLang="en-US" sz="900" b="0" i="0" u="none" strike="noStrike">
                          <a:solidFill>
                            <a:schemeClr val="tx1"/>
                          </a:solidFill>
                          <a:effectLst/>
                          <a:latin typeface="Meiryo UI" panose="020B0604030504040204" pitchFamily="50" charset="-128"/>
                          <a:ea typeface="Meiryo UI" panose="020B0604030504040204" pitchFamily="50" charset="-128"/>
                        </a:rPr>
                        <a:t>事業主体</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nSpc>
                          <a:spcPts val="1700"/>
                        </a:lnSpc>
                        <a:buFontTx/>
                        <a:buNone/>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〇〇株式会社</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81555306"/>
                  </a:ext>
                </a:extLst>
              </a:tr>
              <a:tr h="272875">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ysDot"/>
                      <a:round/>
                      <a:headEnd type="none" w="med" len="med"/>
                      <a:tailEnd type="none" w="med" len="med"/>
                    </a:lnT>
                  </a:tcPr>
                </a:tc>
                <a:tc>
                  <a:txBody>
                    <a:bodyPr/>
                    <a:lstStyle/>
                    <a:p>
                      <a:pPr>
                        <a:lnSpc>
                          <a:spcPts val="1700"/>
                        </a:lnSpc>
                        <a:buFontTx/>
                        <a:buNone/>
                      </a:pPr>
                      <a:r>
                        <a:rPr lang="ja-JP" altLang="en-US" sz="900" b="0" i="0" u="none" strike="noStrike">
                          <a:solidFill>
                            <a:schemeClr val="tx1"/>
                          </a:solidFill>
                          <a:effectLst/>
                          <a:latin typeface="Meiryo UI" panose="020B0604030504040204" pitchFamily="50" charset="-128"/>
                          <a:ea typeface="Meiryo UI" panose="020B0604030504040204" pitchFamily="50" charset="-128"/>
                        </a:rPr>
                        <a:t>運行内容等</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nSpc>
                          <a:spcPct val="100000"/>
                        </a:lnSpc>
                        <a:buFont typeface="Arial" panose="020B0604020202020204" pitchFamily="34" charset="0"/>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具体的な実施内容を記載</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〇〇バスツアーの実施</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13213502"/>
                  </a:ext>
                </a:extLst>
              </a:tr>
              <a:tr h="536594">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marL="0" indent="0" algn="l" fontAlgn="ctr">
                        <a:buFont typeface="Arial" panose="020B0604020202020204" pitchFamily="34" charset="0"/>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事業実施による地域裨益性を明示</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0" indent="0" algn="l" fontAlgn="ctr">
                        <a:buFont typeface="Arial" panose="020B0604020202020204" pitchFamily="34" charset="0"/>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移動手段を提供することにより期待される効果を記載</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地域資源の〇〇とｘｘを結ぶ運行により、回遊性を促進できるか検証する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536594">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事業後の取組方針</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展開</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l" fontAlgn="ctr"/>
                      <a:r>
                        <a:rPr kumimoji="1" lang="en-US" altLang="ja-JP" sz="900" b="0" i="0" u="none" strike="noStrike">
                          <a:solidFill>
                            <a:srgbClr val="FF0000"/>
                          </a:solidFill>
                          <a:effectLst/>
                          <a:latin typeface="Meiryo UI" panose="020B0604030504040204" pitchFamily="50" charset="-128"/>
                          <a:ea typeface="Meiryo UI" panose="020B0604030504040204" pitchFamily="50" charset="-128"/>
                        </a:rPr>
                        <a:t>※</a:t>
                      </a:r>
                      <a:r>
                        <a:rPr kumimoji="1" lang="ja-JP" altLang="en-US" sz="900" b="0" i="0" u="none" strike="noStrike">
                          <a:solidFill>
                            <a:srgbClr val="FF0000"/>
                          </a:solidFill>
                          <a:effectLst/>
                          <a:latin typeface="Meiryo UI" panose="020B0604030504040204" pitchFamily="50" charset="-128"/>
                          <a:ea typeface="Meiryo UI" panose="020B0604030504040204" pitchFamily="50" charset="-128"/>
                        </a:rPr>
                        <a:t>本事業を契機に将来的にどのように活用・発展させていくのか取組方針・展開についてそれぞれ具体的に記載（下記例）</a:t>
                      </a: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実証運行が終わった後もｘｘに活用する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事業後も継続して本格運行に向けたｘｘ取組を推進</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33841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効果検証</a:t>
                      </a:r>
                      <a:endParaRPr kumimoji="1" lang="en-US" altLang="ja-JP" sz="1000" b="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方法</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indent="0" algn="ctr">
                        <a:buFont typeface="Arial" panose="020B0604020202020204" pitchFamily="34" charset="0"/>
                        <a:buNone/>
                      </a:pPr>
                      <a:r>
                        <a:rPr kumimoji="1" lang="ja-JP" altLang="en-US" sz="900" b="0">
                          <a:solidFill>
                            <a:schemeClr val="tx1"/>
                          </a:solidFill>
                          <a:latin typeface="Meiryo UI" panose="020B0604030504040204" pitchFamily="50" charset="-128"/>
                          <a:ea typeface="Meiryo UI" panose="020B0604030504040204" pitchFamily="50" charset="-128"/>
                        </a:rPr>
                        <a:t>実施事業の</a:t>
                      </a:r>
                      <a:endParaRPr kumimoji="1" lang="en-US" altLang="ja-JP" sz="900" b="0">
                        <a:solidFill>
                          <a:schemeClr val="tx1"/>
                        </a:solidFill>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kumimoji="1" lang="ja-JP" altLang="en-US" sz="900" b="0">
                          <a:solidFill>
                            <a:schemeClr val="tx1"/>
                          </a:solidFill>
                          <a:latin typeface="Meiryo UI" panose="020B0604030504040204" pitchFamily="50" charset="-128"/>
                          <a:ea typeface="Meiryo UI" panose="020B0604030504040204" pitchFamily="50" charset="-128"/>
                        </a:rPr>
                        <a:t>効果検証</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indent="0">
                        <a:buFont typeface="Arial" panose="020B0604020202020204" pitchFamily="34" charset="0"/>
                        <a:buNone/>
                      </a:pPr>
                      <a:r>
                        <a:rPr kumimoji="1" lang="en-US" altLang="ja-JP" sz="900" b="0">
                          <a:solidFill>
                            <a:srgbClr val="FF0000"/>
                          </a:solidFill>
                          <a:latin typeface="Meiryo UI" panose="020B0604030504040204" pitchFamily="50" charset="-128"/>
                          <a:ea typeface="Meiryo UI" panose="020B0604030504040204" pitchFamily="50" charset="-128"/>
                        </a:rPr>
                        <a:t>※</a:t>
                      </a:r>
                      <a:r>
                        <a:rPr kumimoji="1" lang="ja-JP" altLang="en-US" sz="900" b="0">
                          <a:solidFill>
                            <a:srgbClr val="FF0000"/>
                          </a:solidFill>
                          <a:latin typeface="Meiryo UI" panose="020B0604030504040204" pitchFamily="50" charset="-128"/>
                          <a:ea typeface="Meiryo UI" panose="020B0604030504040204" pitchFamily="50" charset="-128"/>
                        </a:rPr>
                        <a:t>実証運行・運航の実施目的が達成できたかどうかを検証するための評価指標、目標値をあらかじめ設定し記載（下記例）</a:t>
                      </a:r>
                      <a:endParaRPr kumimoji="1" lang="en-US" altLang="ja-JP" sz="900" b="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b="0">
                          <a:solidFill>
                            <a:srgbClr val="FF0000"/>
                          </a:solidFill>
                          <a:latin typeface="Meiryo UI" panose="020B0604030504040204" pitchFamily="50" charset="-128"/>
                          <a:ea typeface="Meiryo UI" panose="020B0604030504040204" pitchFamily="50" charset="-128"/>
                        </a:rPr>
                        <a:t>開催日の乗降者数目標ｘｘ人、満足度〇〇％向上</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99278144"/>
                  </a:ext>
                </a:extLst>
              </a:tr>
              <a:tr h="33841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自治体との</a:t>
                      </a:r>
                      <a:endParaRPr kumimoji="1" lang="en-US" altLang="ja-JP" sz="1000" b="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調整状況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indent="0">
                        <a:buFont typeface="Arial" panose="020B0604020202020204" pitchFamily="34" charset="0"/>
                        <a:buNone/>
                      </a:pPr>
                      <a:r>
                        <a:rPr kumimoji="1" lang="en-US" altLang="ja-JP" sz="900" b="0">
                          <a:solidFill>
                            <a:srgbClr val="FF0000"/>
                          </a:solidFill>
                          <a:latin typeface="Meiryo UI" panose="020B0604030504040204" pitchFamily="50" charset="-128"/>
                          <a:ea typeface="Meiryo UI" panose="020B0604030504040204" pitchFamily="50" charset="-128"/>
                        </a:rPr>
                        <a:t>※</a:t>
                      </a:r>
                      <a:r>
                        <a:rPr kumimoji="1" lang="ja-JP" altLang="en-US" sz="900" b="0">
                          <a:solidFill>
                            <a:srgbClr val="FF0000"/>
                          </a:solidFill>
                          <a:latin typeface="Meiryo UI" panose="020B0604030504040204" pitchFamily="50" charset="-128"/>
                          <a:ea typeface="Meiryo UI" panose="020B0604030504040204" pitchFamily="50" charset="-128"/>
                        </a:rPr>
                        <a:t>自治体との調整の有無、調整予定、調整内容について記載</a:t>
                      </a:r>
                      <a:endParaRPr kumimoji="1" lang="en-US" altLang="ja-JP" sz="900" b="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b="0">
                          <a:solidFill>
                            <a:srgbClr val="FF0000"/>
                          </a:solidFill>
                          <a:latin typeface="Meiryo UI" panose="020B0604030504040204" pitchFamily="50" charset="-128"/>
                          <a:ea typeface="Meiryo UI" panose="020B0604030504040204" pitchFamily="50" charset="-128"/>
                        </a:rPr>
                        <a:t>〇〇を実施するという内容で〇月〇日に合意している</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41232550"/>
                  </a:ext>
                </a:extLst>
              </a:tr>
              <a:tr h="40473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関係機関との協議状況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r>
                        <a:rPr kumimoji="1" lang="en-US" altLang="ja-JP" sz="900" b="0">
                          <a:solidFill>
                            <a:srgbClr val="FF0000"/>
                          </a:solidFill>
                          <a:latin typeface="Meiryo UI" panose="020B0604030504040204" pitchFamily="50" charset="-128"/>
                          <a:ea typeface="Meiryo UI" panose="020B0604030504040204" pitchFamily="50" charset="-128"/>
                        </a:rPr>
                        <a:t>※</a:t>
                      </a:r>
                      <a:r>
                        <a:rPr kumimoji="1" lang="ja-JP" altLang="en-US" sz="900" b="0">
                          <a:solidFill>
                            <a:srgbClr val="FF0000"/>
                          </a:solidFill>
                          <a:latin typeface="Meiryo UI" panose="020B0604030504040204" pitchFamily="50" charset="-128"/>
                          <a:ea typeface="Meiryo UI" panose="020B0604030504040204" pitchFamily="50" charset="-128"/>
                        </a:rPr>
                        <a:t>道路管理者、交通管理者、連携する観光施設や宿泊施設等との協議状況について記載</a:t>
                      </a:r>
                      <a:endParaRPr kumimoji="1" lang="en-US" altLang="ja-JP" sz="900" b="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b="0">
                          <a:solidFill>
                            <a:srgbClr val="FF0000"/>
                          </a:solidFill>
                          <a:latin typeface="Meiryo UI" panose="020B0604030504040204" pitchFamily="50" charset="-128"/>
                          <a:ea typeface="Meiryo UI" panose="020B0604030504040204" pitchFamily="50" charset="-128"/>
                        </a:rPr>
                        <a:t>〇〇との合意が取れている</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900" b="0">
                        <a:solidFill>
                          <a:srgbClr val="FF0000"/>
                        </a:solidFill>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1161664"/>
                  </a:ext>
                </a:extLst>
              </a:tr>
              <a:tr h="33841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a:solidFill>
                            <a:schemeClr val="bg1"/>
                          </a:solidFill>
                          <a:latin typeface="Meiryo UI" panose="020B0604030504040204" pitchFamily="50" charset="-128"/>
                          <a:ea typeface="Meiryo UI" panose="020B0604030504040204" pitchFamily="50" charset="-128"/>
                        </a:rPr>
                        <a:t>所管官庁との協議状況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a:t>
                      </a:r>
                      <a:r>
                        <a:rPr kumimoji="1" lang="zh-TW" altLang="en-US" sz="900" b="0">
                          <a:solidFill>
                            <a:srgbClr val="FF0000"/>
                          </a:solidFill>
                          <a:latin typeface="Meiryo UI" panose="020B0604030504040204" pitchFamily="50" charset="-128"/>
                          <a:ea typeface="Meiryo UI" panose="020B0604030504040204" pitchFamily="50" charset="-128"/>
                        </a:rPr>
                        <a:t>運輸局、運輸支局等</a:t>
                      </a:r>
                      <a:r>
                        <a:rPr kumimoji="1" lang="ja-JP" altLang="en-US" sz="900" b="0">
                          <a:solidFill>
                            <a:srgbClr val="FF0000"/>
                          </a:solidFill>
                          <a:latin typeface="Meiryo UI" panose="020B0604030504040204" pitchFamily="50" charset="-128"/>
                          <a:ea typeface="Meiryo UI" panose="020B0604030504040204" pitchFamily="50" charset="-128"/>
                        </a:rPr>
                        <a:t>との協議状況について記載</a:t>
                      </a:r>
                      <a:endParaRPr kumimoji="1" lang="en-US" altLang="ja-JP" sz="900" b="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900" b="0">
                          <a:solidFill>
                            <a:srgbClr val="FF0000"/>
                          </a:solidFill>
                          <a:latin typeface="Meiryo UI" panose="020B0604030504040204" pitchFamily="50" charset="-128"/>
                          <a:ea typeface="Meiryo UI" panose="020B0604030504040204" pitchFamily="50" charset="-128"/>
                        </a:rPr>
                        <a:t>Ｘｘとの合意が取れている</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a:solidFill>
                          <a:srgbClr val="FF0000"/>
                        </a:solidFill>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5410250"/>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29</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8B49232-E862-4519-83D2-6D7EB2B685B4}"/>
              </a:ext>
            </a:extLst>
          </p:cNvPr>
          <p:cNvSpPr/>
          <p:nvPr/>
        </p:nvSpPr>
        <p:spPr>
          <a:xfrm>
            <a:off x="4804712" y="1492066"/>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事業イメージ①</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120275"/>
            <a:ext cx="3897511" cy="222318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事業イメージ②</a:t>
            </a: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09" y="113641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事業イメージ図</a:t>
            </a:r>
          </a:p>
        </p:txBody>
      </p:sp>
      <p:sp>
        <p:nvSpPr>
          <p:cNvPr id="7" name="吹き出し: 四角形 6">
            <a:extLst>
              <a:ext uri="{FF2B5EF4-FFF2-40B4-BE49-F238E27FC236}">
                <a16:creationId xmlns:a16="http://schemas.microsoft.com/office/drawing/2014/main" id="{B379274E-CAE9-4FE5-A2C0-B973951526D8}"/>
              </a:ext>
            </a:extLst>
          </p:cNvPr>
          <p:cNvSpPr/>
          <p:nvPr/>
        </p:nvSpPr>
        <p:spPr>
          <a:xfrm>
            <a:off x="2712393" y="846016"/>
            <a:ext cx="2722052" cy="394855"/>
          </a:xfrm>
          <a:prstGeom prst="wedgeRectCallout">
            <a:avLst>
              <a:gd name="adj1" fmla="val -57601"/>
              <a:gd name="adj2" fmla="val -3265"/>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乗合バス関係、貸切バス関係、タクシー関係、鉄軌道関係、海事関係　から選択（詳細は公募の手引き）</a:t>
            </a:r>
          </a:p>
        </p:txBody>
      </p:sp>
      <p:sp>
        <p:nvSpPr>
          <p:cNvPr id="11" name="吹き出し: 四角形 10">
            <a:extLst>
              <a:ext uri="{FF2B5EF4-FFF2-40B4-BE49-F238E27FC236}">
                <a16:creationId xmlns:a16="http://schemas.microsoft.com/office/drawing/2014/main" id="{C7BB475D-3660-4666-ADF9-F6F641A30720}"/>
              </a:ext>
            </a:extLst>
          </p:cNvPr>
          <p:cNvSpPr/>
          <p:nvPr/>
        </p:nvSpPr>
        <p:spPr>
          <a:xfrm>
            <a:off x="3291840" y="3380850"/>
            <a:ext cx="2142605" cy="352708"/>
          </a:xfrm>
          <a:prstGeom prst="wedgeRectCallout">
            <a:avLst>
              <a:gd name="adj1" fmla="val -71367"/>
              <a:gd name="adj2" fmla="val -15267"/>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乗合バス、貸切バス、タクシー、鉄軌道、</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海事関係　等</a:t>
            </a:r>
          </a:p>
        </p:txBody>
      </p:sp>
      <p:pic>
        <p:nvPicPr>
          <p:cNvPr id="14" name="Picture 4" descr="バスルートガイドで構成資産をめぐる／FUJISANWATCHER">
            <a:extLst>
              <a:ext uri="{FF2B5EF4-FFF2-40B4-BE49-F238E27FC236}">
                <a16:creationId xmlns:a16="http://schemas.microsoft.com/office/drawing/2014/main" id="{6487B2D3-C5D6-4D1A-BB8F-2DCCA02CB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771" y="4141823"/>
            <a:ext cx="3863787" cy="2210784"/>
          </a:xfrm>
          <a:prstGeom prst="rect">
            <a:avLst/>
          </a:prstGeom>
          <a:solidFill>
            <a:schemeClr val="bg2"/>
          </a:solidFill>
          <a:ln>
            <a:noFill/>
          </a:ln>
        </p:spPr>
      </p:pic>
      <p:sp>
        <p:nvSpPr>
          <p:cNvPr id="12" name="吹き出し: 四角形 11">
            <a:extLst>
              <a:ext uri="{FF2B5EF4-FFF2-40B4-BE49-F238E27FC236}">
                <a16:creationId xmlns:a16="http://schemas.microsoft.com/office/drawing/2014/main" id="{40256853-FF1B-4954-A6BA-9427C8E693B8}"/>
              </a:ext>
            </a:extLst>
          </p:cNvPr>
          <p:cNvSpPr/>
          <p:nvPr/>
        </p:nvSpPr>
        <p:spPr>
          <a:xfrm>
            <a:off x="7214648" y="3757402"/>
            <a:ext cx="1631060" cy="472683"/>
          </a:xfrm>
          <a:prstGeom prst="wedgeRectCallout">
            <a:avLst>
              <a:gd name="adj1" fmla="val -37278"/>
              <a:gd name="adj2" fmla="val 75731"/>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事業実施がわかるように、実証運行</a:t>
            </a:r>
            <a:r>
              <a:rPr kumimoji="1" lang="en-US" altLang="ja-JP" sz="900">
                <a:solidFill>
                  <a:schemeClr val="tx1"/>
                </a:solidFill>
                <a:latin typeface="Meiryo UI" panose="020B0604030504040204" pitchFamily="50" charset="-128"/>
                <a:ea typeface="Meiryo UI" panose="020B0604030504040204" pitchFamily="50" charset="-128"/>
              </a:rPr>
              <a:t>/</a:t>
            </a:r>
            <a:r>
              <a:rPr kumimoji="1" lang="ja-JP" altLang="en-US" sz="900">
                <a:solidFill>
                  <a:schemeClr val="tx1"/>
                </a:solidFill>
                <a:latin typeface="Meiryo UI" panose="020B0604030504040204" pitchFamily="50" charset="-128"/>
                <a:ea typeface="Meiryo UI" panose="020B0604030504040204" pitchFamily="50" charset="-128"/>
              </a:rPr>
              <a:t>運航ルート等の図を添付</a:t>
            </a:r>
          </a:p>
        </p:txBody>
      </p:sp>
      <p:pic>
        <p:nvPicPr>
          <p:cNvPr id="15" name="Picture 2" descr="交通実証 に対する画像結果">
            <a:extLst>
              <a:ext uri="{FF2B5EF4-FFF2-40B4-BE49-F238E27FC236}">
                <a16:creationId xmlns:a16="http://schemas.microsoft.com/office/drawing/2014/main" id="{3BA0BF6D-EC59-43AD-82C6-2EF43B9EE5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771" y="1770555"/>
            <a:ext cx="3862378" cy="1609324"/>
          </a:xfrm>
          <a:prstGeom prst="rect">
            <a:avLst/>
          </a:prstGeom>
          <a:noFill/>
          <a:extLst>
            <a:ext uri="{909E8E84-426E-40DD-AFC4-6F175D3DCCD1}">
              <a14:hiddenFill xmlns:a14="http://schemas.microsoft.com/office/drawing/2010/main">
                <a:solidFill>
                  <a:srgbClr val="FFFFFF"/>
                </a:solidFill>
              </a14:hiddenFill>
            </a:ext>
          </a:extLst>
        </p:spPr>
      </p:pic>
      <p:sp>
        <p:nvSpPr>
          <p:cNvPr id="8" name="吹き出し: 四角形 7">
            <a:extLst>
              <a:ext uri="{FF2B5EF4-FFF2-40B4-BE49-F238E27FC236}">
                <a16:creationId xmlns:a16="http://schemas.microsoft.com/office/drawing/2014/main" id="{BA0FD58A-221B-4454-9D54-36D93D2A87CD}"/>
              </a:ext>
            </a:extLst>
          </p:cNvPr>
          <p:cNvSpPr/>
          <p:nvPr/>
        </p:nvSpPr>
        <p:spPr>
          <a:xfrm>
            <a:off x="2931782" y="2446829"/>
            <a:ext cx="2502663" cy="394855"/>
          </a:xfrm>
          <a:prstGeom prst="wedgeRectCallout">
            <a:avLst>
              <a:gd name="adj1" fmla="val -57601"/>
              <a:gd name="adj2" fmla="val -3265"/>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法的位置づけ例：旅客自動車運送事業、鉄軌道事業、海上運送事業（旅客船事業）　等</a:t>
            </a:r>
          </a:p>
        </p:txBody>
      </p:sp>
    </p:spTree>
    <p:extLst>
      <p:ext uri="{BB962C8B-B14F-4D97-AF65-F5344CB8AC3E}">
        <p14:creationId xmlns:p14="http://schemas.microsoft.com/office/powerpoint/2010/main" val="960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620482586"/>
              </p:ext>
            </p:extLst>
          </p:nvPr>
        </p:nvGraphicFramePr>
        <p:xfrm>
          <a:off x="298291" y="927360"/>
          <a:ext cx="8547417" cy="5676371"/>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18442">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〇〇株式会社</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18442">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〇〇ホテル</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63466144"/>
                  </a:ext>
                </a:extLst>
              </a:tr>
              <a:tr h="218442">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○○県○○市</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252363">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〇〇千円（税別）</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90865">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290865">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290865">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部屋数</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〇〇室</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補助率</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algn="l"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1/2</a:t>
                      </a:r>
                      <a:r>
                        <a:rPr lang="ja-JP" altLang="en-US" sz="900" b="0" i="0" u="none" strike="noStrike">
                          <a:solidFill>
                            <a:srgbClr val="FF0000"/>
                          </a:solidFill>
                          <a:effectLst/>
                          <a:latin typeface="Meiryo UI" panose="020B0604030504040204" pitchFamily="50" charset="-128"/>
                          <a:ea typeface="Meiryo UI" panose="020B0604030504040204" pitchFamily="50" charset="-128"/>
                        </a:rPr>
                        <a:t>または</a:t>
                      </a:r>
                      <a:r>
                        <a:rPr lang="en-US" altLang="ja-JP" sz="900" b="0" i="0" u="none" strike="noStrike">
                          <a:solidFill>
                            <a:srgbClr val="FF0000"/>
                          </a:solidFill>
                          <a:effectLst/>
                          <a:latin typeface="Meiryo UI" panose="020B0604030504040204" pitchFamily="50" charset="-128"/>
                          <a:ea typeface="Meiryo UI" panose="020B0604030504040204" pitchFamily="50" charset="-128"/>
                        </a:rPr>
                        <a:t>2/3</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tc>
                <a:extLst>
                  <a:ext uri="{0D108BD9-81ED-4DB2-BD59-A6C34878D82A}">
                    <a16:rowId xmlns:a16="http://schemas.microsoft.com/office/drawing/2014/main" val="2960497207"/>
                  </a:ext>
                </a:extLst>
              </a:tr>
              <a:tr h="846584">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r>
                        <a:rPr kumimoji="1" lang="en-US" altLang="ja-JP" sz="900" i="0">
                          <a:solidFill>
                            <a:srgbClr val="FF0000"/>
                          </a:solidFill>
                          <a:latin typeface="Meiryo UI" panose="020B0604030504040204" pitchFamily="50" charset="-128"/>
                          <a:ea typeface="Meiryo UI" panose="020B0604030504040204" pitchFamily="50" charset="-128"/>
                        </a:rPr>
                        <a:t>※</a:t>
                      </a:r>
                      <a:r>
                        <a:rPr kumimoji="1" lang="ja-JP" altLang="en-US" sz="900" i="0">
                          <a:solidFill>
                            <a:srgbClr val="FF0000"/>
                          </a:solidFill>
                          <a:latin typeface="Meiryo UI" panose="020B0604030504040204" pitchFamily="50" charset="-128"/>
                          <a:ea typeface="Meiryo UI" panose="020B0604030504040204" pitchFamily="50" charset="-128"/>
                        </a:rPr>
                        <a:t>事業全体における地域のビジョン・コンセプト・ターゲットとの整合性について記載</a:t>
                      </a:r>
                      <a:endParaRPr kumimoji="1" lang="en-US" altLang="ja-JP" sz="900" i="0">
                        <a:solidFill>
                          <a:srgbClr val="FF0000"/>
                        </a:solidFill>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kumimoji="1" lang="ja-JP" altLang="en-US" sz="900" i="0">
                          <a:solidFill>
                            <a:srgbClr val="FF0000"/>
                          </a:solidFill>
                          <a:latin typeface="Meiryo UI" panose="020B0604030504040204" pitchFamily="50" charset="-128"/>
                          <a:ea typeface="Meiryo UI" panose="020B0604030504040204" pitchFamily="50" charset="-128"/>
                        </a:rPr>
                        <a:t>地域計画で定めた〇〇を達成するための改修事業である</a:t>
                      </a:r>
                      <a:endParaRPr kumimoji="1" lang="en-US" altLang="ja-JP" sz="900" i="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846584">
                <a:tc vMerge="1">
                  <a:txBody>
                    <a:bodyPr/>
                    <a:lstStyle/>
                    <a:p>
                      <a:endParaRPr kumimoji="1" lang="ja-JP" altLang="en-US"/>
                    </a:p>
                  </a:txBody>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主要な</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何をどうする改修であるかを明記（下記例）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a:lnSpc>
                          <a:spcPct val="100000"/>
                        </a:lnSpc>
                        <a:buFontTx/>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複数事業がある場合については</a:t>
                      </a:r>
                      <a:r>
                        <a:rPr lang="en-US" altLang="ja-JP" sz="900" b="0" i="0" u="none" strike="noStrike">
                          <a:solidFill>
                            <a:srgbClr val="FF0000"/>
                          </a:solidFill>
                          <a:effectLst/>
                          <a:latin typeface="Meiryo UI" panose="020B0604030504040204" pitchFamily="50" charset="-128"/>
                          <a:ea typeface="Meiryo UI" panose="020B0604030504040204" pitchFamily="50" charset="-128"/>
                        </a:rPr>
                        <a:t>2</a:t>
                      </a:r>
                      <a:r>
                        <a:rPr lang="ja-JP" altLang="en-US" sz="900" b="0" i="0" u="none" strike="noStrike">
                          <a:solidFill>
                            <a:srgbClr val="FF0000"/>
                          </a:solidFill>
                          <a:effectLst/>
                          <a:latin typeface="Meiryo UI" panose="020B0604030504040204" pitchFamily="50" charset="-128"/>
                          <a:ea typeface="Meiryo UI" panose="020B0604030504040204" pitchFamily="50" charset="-128"/>
                        </a:rPr>
                        <a:t>ページ目以降に記載</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a:lnSpc>
                          <a:spcPct val="100000"/>
                        </a:lnSpc>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（ターゲット）のため、〇〇をｘｘとするような客室の改修</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846584">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改修工事による地域裨益性を明示（下記例）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〇〇を実施することで地域での消費額の向上</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Ｘｘの回遊性の向上に寄与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〇ｘに取り組むことにより、地域再訪の促進に寄与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846584">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施設の</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r>
                        <a:rPr kumimoji="1" lang="en-US" altLang="ja-JP" sz="900" b="0" i="0" u="none" strike="noStrike">
                          <a:solidFill>
                            <a:srgbClr val="FF0000"/>
                          </a:solidFill>
                          <a:effectLst/>
                          <a:latin typeface="Meiryo UI" panose="020B0604030504040204" pitchFamily="50" charset="-128"/>
                          <a:ea typeface="Meiryo UI" panose="020B0604030504040204" pitchFamily="50" charset="-128"/>
                        </a:rPr>
                        <a:t>※</a:t>
                      </a:r>
                      <a:r>
                        <a:rPr kumimoji="1" lang="ja-JP" altLang="en-US" sz="900" b="0" i="0" u="none" strike="noStrike">
                          <a:solidFill>
                            <a:srgbClr val="FF0000"/>
                          </a:solidFill>
                          <a:effectLst/>
                          <a:latin typeface="Meiryo UI" panose="020B0604030504040204" pitchFamily="50" charset="-128"/>
                          <a:ea typeface="Meiryo UI" panose="020B0604030504040204" pitchFamily="50" charset="-128"/>
                        </a:rPr>
                        <a:t>この事業を実施することによって、改修前と比べてどのように収益力が向上するかを明記（下記例）</a:t>
                      </a:r>
                      <a:endParaRPr kumimoji="1"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〇〇によって（ターゲット）の満足感が高まることで、ｘｘとなり、収益力が向上する</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478269">
                <a:tc>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経営ガイド</a:t>
                      </a:r>
                      <a:endParaRPr lang="en-US" altLang="ja-JP" sz="100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ラインの</a:t>
                      </a:r>
                      <a:endParaRPr lang="en-US" altLang="ja-JP" sz="100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登録番号</a:t>
                      </a: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登録番号</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9178599"/>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3</a:t>
            </a:fld>
            <a:endParaRPr kumimoji="1" lang="ja-JP" altLang="en-US">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63855C9-DFD1-4722-85D6-365E8F3AD5FD}"/>
              </a:ext>
            </a:extLst>
          </p:cNvPr>
          <p:cNvSpPr/>
          <p:nvPr/>
        </p:nvSpPr>
        <p:spPr>
          <a:xfrm>
            <a:off x="4706471" y="1227830"/>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8" name="正方形/長方形 7">
            <a:extLst>
              <a:ext uri="{FF2B5EF4-FFF2-40B4-BE49-F238E27FC236}">
                <a16:creationId xmlns:a16="http://schemas.microsoft.com/office/drawing/2014/main" id="{DE707227-21F3-47E5-B95F-4A3794AD6CCC}"/>
              </a:ext>
            </a:extLst>
          </p:cNvPr>
          <p:cNvSpPr/>
          <p:nvPr/>
        </p:nvSpPr>
        <p:spPr>
          <a:xfrm>
            <a:off x="4706471" y="4022987"/>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69542"/>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代表的な改修対象の現状写真</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280424"/>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859868"/>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6219" y="102820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代表的な改修</a:t>
            </a:r>
          </a:p>
        </p:txBody>
      </p:sp>
      <p:pic>
        <p:nvPicPr>
          <p:cNvPr id="14" name="Picture 2" descr="古い和室　旅館 に対する画像結果">
            <a:extLst>
              <a:ext uri="{FF2B5EF4-FFF2-40B4-BE49-F238E27FC236}">
                <a16:creationId xmlns:a16="http://schemas.microsoft.com/office/drawing/2014/main" id="{2175FA81-BB29-4649-BC5A-3DEB7707F5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9278" y="1469542"/>
            <a:ext cx="3398139" cy="22251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和洋室 に対する画像結果">
            <a:extLst>
              <a:ext uri="{FF2B5EF4-FFF2-40B4-BE49-F238E27FC236}">
                <a16:creationId xmlns:a16="http://schemas.microsoft.com/office/drawing/2014/main" id="{54FFEB37-0BC3-4330-A306-EB301B9CE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9278" y="4280424"/>
            <a:ext cx="3398139" cy="2223189"/>
          </a:xfrm>
          <a:prstGeom prst="rect">
            <a:avLst/>
          </a:prstGeom>
          <a:noFill/>
          <a:extLst>
            <a:ext uri="{909E8E84-426E-40DD-AFC4-6F175D3DCCD1}">
              <a14:hiddenFill xmlns:a14="http://schemas.microsoft.com/office/drawing/2010/main">
                <a:solidFill>
                  <a:srgbClr val="FFFFFF"/>
                </a:solidFill>
              </a14:hiddenFill>
            </a:ext>
          </a:extLst>
        </p:spPr>
      </p:pic>
      <p:sp>
        <p:nvSpPr>
          <p:cNvPr id="16" name="吹き出し: 四角形 15">
            <a:extLst>
              <a:ext uri="{FF2B5EF4-FFF2-40B4-BE49-F238E27FC236}">
                <a16:creationId xmlns:a16="http://schemas.microsoft.com/office/drawing/2014/main" id="{CC05324C-A139-4F58-A812-31601ADF25BB}"/>
              </a:ext>
            </a:extLst>
          </p:cNvPr>
          <p:cNvSpPr/>
          <p:nvPr/>
        </p:nvSpPr>
        <p:spPr>
          <a:xfrm>
            <a:off x="2722651" y="6173754"/>
            <a:ext cx="3793944" cy="472683"/>
          </a:xfrm>
          <a:prstGeom prst="wedgeRectCallout">
            <a:avLst>
              <a:gd name="adj1" fmla="val -59940"/>
              <a:gd name="adj2" fmla="val -20703"/>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「宿泊業の高付加価値化のための経営ガイドラインに基づく登録制度」の登録（</a:t>
            </a:r>
            <a:r>
              <a:rPr kumimoji="1" lang="zh-TW"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高付加価値経営旅館等</a:t>
            </a: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a:t>
            </a:r>
            <a:r>
              <a:rPr kumimoji="1" lang="ja-JP" altLang="en-US" sz="900">
                <a:solidFill>
                  <a:srgbClr val="000000"/>
                </a:solidFill>
                <a:latin typeface="Meiryo UI" panose="020B0604030504040204" pitchFamily="50" charset="-128"/>
                <a:ea typeface="Meiryo UI" panose="020B0604030504040204" pitchFamily="50" charset="-128"/>
                <a:cs typeface="メイリオ"/>
              </a:rPr>
              <a:t>準高付加価値経営旅館等</a:t>
            </a: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）がある場合は登録番号を記入</a:t>
            </a:r>
            <a:endParaRPr kumimoji="1" lang="ja-JP" altLang="en-US" sz="9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7251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1538449859"/>
              </p:ext>
            </p:extLst>
          </p:nvPr>
        </p:nvGraphicFramePr>
        <p:xfrm>
          <a:off x="257176" y="1679180"/>
          <a:ext cx="8648692" cy="2927941"/>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674476">
                  <a:extLst>
                    <a:ext uri="{9D8B030D-6E8A-4147-A177-3AD203B41FA5}">
                      <a16:colId xmlns:a16="http://schemas.microsoft.com/office/drawing/2014/main" val="1604511688"/>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650">
                <a:tc gridSpan="2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latin typeface="Meiryo UI" panose="020B0604030504040204" pitchFamily="50" charset="-128"/>
                          <a:ea typeface="Meiryo UI" panose="020B0604030504040204" pitchFamily="50" charset="-128"/>
                        </a:rPr>
                        <a:t>実施スケジュール</a:t>
                      </a: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0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1</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R5</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2</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R6</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100516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410386">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計画</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410386">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実施期間</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410386">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127260"/>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3089" y="1060503"/>
            <a:ext cx="863782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2~3</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30</a:t>
            </a:fld>
            <a:endParaRPr kumimoji="1" lang="ja-JP" altLang="en-US">
              <a:latin typeface="Meiryo UI" panose="020B0604030504040204" pitchFamily="50" charset="-128"/>
              <a:ea typeface="Meiryo UI" panose="020B0604030504040204" pitchFamily="50" charset="-128"/>
            </a:endParaRPr>
          </a:p>
        </p:txBody>
      </p:sp>
      <p:graphicFrame>
        <p:nvGraphicFramePr>
          <p:cNvPr id="21" name="表 9">
            <a:extLst>
              <a:ext uri="{FF2B5EF4-FFF2-40B4-BE49-F238E27FC236}">
                <a16:creationId xmlns:a16="http://schemas.microsoft.com/office/drawing/2014/main" id="{5D1E5820-C24A-445F-A02B-239BBFEEAC79}"/>
              </a:ext>
            </a:extLst>
          </p:cNvPr>
          <p:cNvGraphicFramePr>
            <a:graphicFrameLocks noGrp="1"/>
          </p:cNvGraphicFramePr>
          <p:nvPr>
            <p:extLst>
              <p:ext uri="{D42A27DB-BD31-4B8C-83A1-F6EECF244321}">
                <p14:modId xmlns:p14="http://schemas.microsoft.com/office/powerpoint/2010/main" val="840569754"/>
              </p:ext>
            </p:extLst>
          </p:nvPr>
        </p:nvGraphicFramePr>
        <p:xfrm>
          <a:off x="253089" y="5658627"/>
          <a:ext cx="8637822" cy="741680"/>
        </p:xfrm>
        <a:graphic>
          <a:graphicData uri="http://schemas.openxmlformats.org/drawingml/2006/table">
            <a:tbl>
              <a:tblPr firstRow="1" bandRow="1">
                <a:tableStyleId>{2D5ABB26-0587-4C30-8999-92F81FD0307C}</a:tableStyleId>
              </a:tblPr>
              <a:tblGrid>
                <a:gridCol w="681988">
                  <a:extLst>
                    <a:ext uri="{9D8B030D-6E8A-4147-A177-3AD203B41FA5}">
                      <a16:colId xmlns:a16="http://schemas.microsoft.com/office/drawing/2014/main" val="4059974122"/>
                    </a:ext>
                  </a:extLst>
                </a:gridCol>
                <a:gridCol w="7955834">
                  <a:extLst>
                    <a:ext uri="{9D8B030D-6E8A-4147-A177-3AD203B41FA5}">
                      <a16:colId xmlns:a16="http://schemas.microsoft.com/office/drawing/2014/main" val="3557855340"/>
                    </a:ext>
                  </a:extLst>
                </a:gridCol>
              </a:tblGrid>
              <a:tr h="370840">
                <a:tc>
                  <a:txBody>
                    <a:bodyPr/>
                    <a:lstStyle/>
                    <a:p>
                      <a:pPr algn="l"/>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r>
                        <a:rPr kumimoji="1" lang="ja-JP" altLang="en-US" sz="1100">
                          <a:solidFill>
                            <a:srgbClr val="FF0000"/>
                          </a:solidFill>
                          <a:latin typeface="Meiryo UI" panose="020B0604030504040204" pitchFamily="50" charset="-128"/>
                          <a:ea typeface="Meiryo UI" panose="020B0604030504040204" pitchFamily="50" charset="-128"/>
                        </a:rPr>
                        <a:t>町営バスの運行（第</a:t>
                      </a:r>
                      <a:r>
                        <a:rPr kumimoji="1" lang="en-US" altLang="ja-JP" sz="1100">
                          <a:solidFill>
                            <a:srgbClr val="FF0000"/>
                          </a:solidFill>
                          <a:latin typeface="Meiryo UI" panose="020B0604030504040204" pitchFamily="50" charset="-128"/>
                          <a:ea typeface="Meiryo UI" panose="020B0604030504040204" pitchFamily="50" charset="-128"/>
                        </a:rPr>
                        <a:t>1</a:t>
                      </a:r>
                      <a:r>
                        <a:rPr kumimoji="1" lang="ja-JP" altLang="en-US" sz="1100">
                          <a:solidFill>
                            <a:srgbClr val="FF0000"/>
                          </a:solidFill>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pPr algn="l"/>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r>
                        <a:rPr kumimoji="1" lang="ja-JP" altLang="en-US" sz="1100">
                          <a:solidFill>
                            <a:srgbClr val="FF0000"/>
                          </a:solidFill>
                          <a:latin typeface="Meiryo UI" panose="020B0604030504040204" pitchFamily="50" charset="-128"/>
                          <a:ea typeface="Meiryo UI" panose="020B0604030504040204" pitchFamily="50" charset="-128"/>
                        </a:rPr>
                        <a:t>町営バスの運行（第</a:t>
                      </a:r>
                      <a:r>
                        <a:rPr kumimoji="1" lang="en-US" altLang="ja-JP" sz="1100">
                          <a:solidFill>
                            <a:srgbClr val="FF0000"/>
                          </a:solidFill>
                          <a:latin typeface="Meiryo UI" panose="020B0604030504040204" pitchFamily="50" charset="-128"/>
                          <a:ea typeface="Meiryo UI" panose="020B0604030504040204" pitchFamily="50" charset="-128"/>
                        </a:rPr>
                        <a:t>2</a:t>
                      </a:r>
                      <a:r>
                        <a:rPr kumimoji="1" lang="ja-JP" altLang="en-US" sz="1100">
                          <a:solidFill>
                            <a:srgbClr val="FF0000"/>
                          </a:solidFill>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22" name="テキスト ボックス 21">
            <a:extLst>
              <a:ext uri="{FF2B5EF4-FFF2-40B4-BE49-F238E27FC236}">
                <a16:creationId xmlns:a16="http://schemas.microsoft.com/office/drawing/2014/main" id="{4534980E-3A66-4F8D-8FCD-414BF4A696FE}"/>
              </a:ext>
            </a:extLst>
          </p:cNvPr>
          <p:cNvSpPr txBox="1"/>
          <p:nvPr/>
        </p:nvSpPr>
        <p:spPr>
          <a:xfrm>
            <a:off x="244915" y="5218044"/>
            <a:ext cx="8637822" cy="430887"/>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複数年度にわたる事業を計画しており、それぞれの事業が第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期・第</a:t>
            </a:r>
            <a:r>
              <a:rPr lang="en-US" altLang="ja-JP" sz="1100" b="1">
                <a:latin typeface="Meiryo UI" panose="020B0604030504040204" pitchFamily="50" charset="-128"/>
                <a:ea typeface="Meiryo UI" panose="020B0604030504040204" pitchFamily="50" charset="-128"/>
              </a:rPr>
              <a:t>2</a:t>
            </a:r>
            <a:r>
              <a:rPr lang="ja-JP" altLang="en-US" sz="1100" b="1">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a:t>
            </a:r>
            <a:r>
              <a:rPr lang="ja-JP" altLang="en-US" sz="1100" b="1">
                <a:latin typeface="Meiryo UI" panose="020B0604030504040204" pitchFamily="50" charset="-128"/>
                <a:ea typeface="Meiryo UI" panose="020B0604030504040204" pitchFamily="50" charset="-128"/>
              </a:rPr>
              <a:t>対象者のみ記入</a:t>
            </a:r>
          </a:p>
        </p:txBody>
      </p:sp>
      <p:sp>
        <p:nvSpPr>
          <p:cNvPr id="7" name="矢印: 五方向 6">
            <a:extLst>
              <a:ext uri="{FF2B5EF4-FFF2-40B4-BE49-F238E27FC236}">
                <a16:creationId xmlns:a16="http://schemas.microsoft.com/office/drawing/2014/main" id="{8C421C0D-1C48-4C40-94FF-5BBBA11F1BE8}"/>
              </a:ext>
            </a:extLst>
          </p:cNvPr>
          <p:cNvSpPr/>
          <p:nvPr/>
        </p:nvSpPr>
        <p:spPr>
          <a:xfrm>
            <a:off x="1133333" y="3483199"/>
            <a:ext cx="960453" cy="180000"/>
          </a:xfrm>
          <a:prstGeom prst="homePlat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 name="矢印: 五方向 7">
            <a:extLst>
              <a:ext uri="{FF2B5EF4-FFF2-40B4-BE49-F238E27FC236}">
                <a16:creationId xmlns:a16="http://schemas.microsoft.com/office/drawing/2014/main" id="{CE9FB81B-C11A-4E62-80F4-42F4F2F74E91}"/>
              </a:ext>
            </a:extLst>
          </p:cNvPr>
          <p:cNvSpPr/>
          <p:nvPr/>
        </p:nvSpPr>
        <p:spPr>
          <a:xfrm>
            <a:off x="2165652" y="3918171"/>
            <a:ext cx="1693301" cy="180000"/>
          </a:xfrm>
          <a:prstGeom prst="homePlat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1" name="Rectangle 15">
            <a:extLst>
              <a:ext uri="{FF2B5EF4-FFF2-40B4-BE49-F238E27FC236}">
                <a16:creationId xmlns:a16="http://schemas.microsoft.com/office/drawing/2014/main" id="{DA513778-D0FA-403F-860A-86CC2328DEF0}"/>
              </a:ext>
            </a:extLst>
          </p:cNvPr>
          <p:cNvSpPr/>
          <p:nvPr/>
        </p:nvSpPr>
        <p:spPr>
          <a:xfrm>
            <a:off x="7175419" y="87367"/>
            <a:ext cx="1730449" cy="1149234"/>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kumimoji="1" lang="ja-JP" altLang="en-US" sz="1050">
                <a:solidFill>
                  <a:srgbClr val="000000"/>
                </a:solidFill>
                <a:latin typeface="Meiryo UI" panose="020B0604030504040204" pitchFamily="50" charset="-128"/>
                <a:ea typeface="Meiryo UI" panose="020B0604030504040204" pitchFamily="50" charset="-128"/>
                <a:cs typeface="メイリオ"/>
              </a:rPr>
              <a:t>計画申請時にわかる範囲で記載してください（詳細なスケジュールは添付資料にてご提出ください）</a:t>
            </a:r>
            <a:endParaRPr kumimoji="1" lang="en-US" altLang="ja-JP" sz="1050">
              <a:solidFill>
                <a:srgbClr val="000000"/>
              </a:solidFill>
              <a:latin typeface="Meiryo UI" panose="020B0604030504040204" pitchFamily="50" charset="-128"/>
              <a:ea typeface="Meiryo UI" panose="020B0604030504040204" pitchFamily="50" charset="-128"/>
              <a:cs typeface="メイリオ"/>
            </a:endParaRPr>
          </a:p>
        </p:txBody>
      </p:sp>
      <p:sp>
        <p:nvSpPr>
          <p:cNvPr id="12" name="矢印: 五方向 11">
            <a:extLst>
              <a:ext uri="{FF2B5EF4-FFF2-40B4-BE49-F238E27FC236}">
                <a16:creationId xmlns:a16="http://schemas.microsoft.com/office/drawing/2014/main" id="{AD7AEF45-5818-4C14-A06B-DFFF441D95A4}"/>
              </a:ext>
            </a:extLst>
          </p:cNvPr>
          <p:cNvSpPr/>
          <p:nvPr/>
        </p:nvSpPr>
        <p:spPr>
          <a:xfrm>
            <a:off x="3858953" y="4310037"/>
            <a:ext cx="86493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
        <p:nvSpPr>
          <p:cNvPr id="13" name="矢印: 五方向 12">
            <a:extLst>
              <a:ext uri="{FF2B5EF4-FFF2-40B4-BE49-F238E27FC236}">
                <a16:creationId xmlns:a16="http://schemas.microsoft.com/office/drawing/2014/main" id="{23A8971E-DC5A-41FA-84F3-5BC0A14AEBA1}"/>
              </a:ext>
            </a:extLst>
          </p:cNvPr>
          <p:cNvSpPr/>
          <p:nvPr/>
        </p:nvSpPr>
        <p:spPr>
          <a:xfrm>
            <a:off x="4903576" y="3483199"/>
            <a:ext cx="960453" cy="180000"/>
          </a:xfrm>
          <a:prstGeom prst="homePlat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4" name="矢印: 五方向 13">
            <a:extLst>
              <a:ext uri="{FF2B5EF4-FFF2-40B4-BE49-F238E27FC236}">
                <a16:creationId xmlns:a16="http://schemas.microsoft.com/office/drawing/2014/main" id="{482FC0A7-E780-45C7-AD2A-63462BA55CD5}"/>
              </a:ext>
            </a:extLst>
          </p:cNvPr>
          <p:cNvSpPr/>
          <p:nvPr/>
        </p:nvSpPr>
        <p:spPr>
          <a:xfrm>
            <a:off x="5935895" y="3918171"/>
            <a:ext cx="1693301" cy="180000"/>
          </a:xfrm>
          <a:prstGeom prst="homePlat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5" name="矢印: 五方向 14">
            <a:extLst>
              <a:ext uri="{FF2B5EF4-FFF2-40B4-BE49-F238E27FC236}">
                <a16:creationId xmlns:a16="http://schemas.microsoft.com/office/drawing/2014/main" id="{B165031A-2830-403F-BF44-D07A2C929890}"/>
              </a:ext>
            </a:extLst>
          </p:cNvPr>
          <p:cNvSpPr/>
          <p:nvPr/>
        </p:nvSpPr>
        <p:spPr>
          <a:xfrm>
            <a:off x="7629196" y="4310037"/>
            <a:ext cx="86493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798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4</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1591191365"/>
              </p:ext>
            </p:extLst>
          </p:nvPr>
        </p:nvGraphicFramePr>
        <p:xfrm>
          <a:off x="333484" y="1180360"/>
          <a:ext cx="8474336" cy="397729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348438">
                <a:tc>
                  <a:txBody>
                    <a:bodyPr/>
                    <a:lstStyle/>
                    <a:p>
                      <a:pPr algn="l" fontAlgn="ctr"/>
                      <a:r>
                        <a:rPr lang="ja-JP" altLang="en-US" sz="1100" b="1" u="none" strike="noStrike">
                          <a:effectLst/>
                          <a:latin typeface="Meiryo UI" panose="020B0604030504040204" pitchFamily="50" charset="-128"/>
                          <a:ea typeface="Meiryo UI" panose="020B0604030504040204" pitchFamily="50" charset="-128"/>
                        </a:rPr>
                        <a:t>　</a:t>
                      </a:r>
                      <a:r>
                        <a:rPr lang="en-US" altLang="ja-JP" sz="1100" b="1" u="none" strike="noStrike">
                          <a:effectLst/>
                          <a:latin typeface="Meiryo UI" panose="020B0604030504040204" pitchFamily="50" charset="-128"/>
                          <a:ea typeface="Meiryo UI" panose="020B0604030504040204" pitchFamily="50" charset="-128"/>
                        </a:rPr>
                        <a:t>#</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税別事業費</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a:t>
                      </a:r>
                      <a:r>
                        <a:rPr lang="zh-TW" altLang="en-US" sz="1100" b="1" i="0" u="none" strike="noStrike">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en-US" altLang="ja-JP" sz="100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外観改修（全体）</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共用スペースの改修</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客室改修</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本体工事</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駐車場改修</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附帯工事</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ドッグランの改修</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本体工事合計（税別）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266669"/>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附帯工事合計（税別）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8252"/>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総額（税別）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graphicFrame>
        <p:nvGraphicFramePr>
          <p:cNvPr id="9" name="表 9">
            <a:extLst>
              <a:ext uri="{FF2B5EF4-FFF2-40B4-BE49-F238E27FC236}">
                <a16:creationId xmlns:a16="http://schemas.microsoft.com/office/drawing/2014/main" id="{662312AE-A83A-4399-9138-B5D99BB316D1}"/>
              </a:ext>
            </a:extLst>
          </p:cNvPr>
          <p:cNvGraphicFramePr>
            <a:graphicFrameLocks noGrp="1"/>
          </p:cNvGraphicFramePr>
          <p:nvPr>
            <p:extLst>
              <p:ext uri="{D42A27DB-BD31-4B8C-83A1-F6EECF244321}">
                <p14:modId xmlns:p14="http://schemas.microsoft.com/office/powerpoint/2010/main" val="3802558586"/>
              </p:ext>
            </p:extLst>
          </p:nvPr>
        </p:nvGraphicFramePr>
        <p:xfrm>
          <a:off x="333484" y="5807193"/>
          <a:ext cx="8474335" cy="741680"/>
        </p:xfrm>
        <a:graphic>
          <a:graphicData uri="http://schemas.openxmlformats.org/drawingml/2006/table">
            <a:tbl>
              <a:tblPr firstRow="1" bandRow="1">
                <a:tableStyleId>{2D5ABB26-0587-4C30-8999-92F81FD0307C}</a:tableStyleId>
              </a:tblPr>
              <a:tblGrid>
                <a:gridCol w="669080">
                  <a:extLst>
                    <a:ext uri="{9D8B030D-6E8A-4147-A177-3AD203B41FA5}">
                      <a16:colId xmlns:a16="http://schemas.microsoft.com/office/drawing/2014/main" val="4059974122"/>
                    </a:ext>
                  </a:extLst>
                </a:gridCol>
                <a:gridCol w="7805255">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外観改修、客室改修、ドッグランの改修を実施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共用スペースの改修と駐車場の改修を実施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10" name="テキスト ボックス 9">
            <a:extLst>
              <a:ext uri="{FF2B5EF4-FFF2-40B4-BE49-F238E27FC236}">
                <a16:creationId xmlns:a16="http://schemas.microsoft.com/office/drawing/2014/main" id="{7689B47D-6503-4526-9B9A-766484685E15}"/>
              </a:ext>
            </a:extLst>
          </p:cNvPr>
          <p:cNvSpPr txBox="1"/>
          <p:nvPr/>
        </p:nvSpPr>
        <p:spPr>
          <a:xfrm>
            <a:off x="333484" y="5350692"/>
            <a:ext cx="8474335" cy="430887"/>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複数年度にわたる事業を計画しており、工事が第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期・第</a:t>
            </a:r>
            <a:r>
              <a:rPr lang="en-US" altLang="ja-JP" sz="1100" b="1">
                <a:latin typeface="Meiryo UI" panose="020B0604030504040204" pitchFamily="50" charset="-128"/>
                <a:ea typeface="Meiryo UI" panose="020B0604030504040204" pitchFamily="50" charset="-128"/>
              </a:rPr>
              <a:t>2</a:t>
            </a:r>
            <a:r>
              <a:rPr lang="ja-JP" altLang="en-US" sz="1100" b="1">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a:t>
            </a:r>
            <a:r>
              <a:rPr lang="ja-JP" altLang="en-US" sz="1100" b="1">
                <a:latin typeface="Meiryo UI" panose="020B0604030504040204" pitchFamily="50" charset="-128"/>
                <a:ea typeface="Meiryo UI" panose="020B0604030504040204" pitchFamily="50" charset="-128"/>
              </a:rPr>
              <a:t>対象者のみ記入</a:t>
            </a:r>
          </a:p>
        </p:txBody>
      </p:sp>
      <p:sp>
        <p:nvSpPr>
          <p:cNvPr id="8" name="テキスト ボックス 7">
            <a:extLst>
              <a:ext uri="{FF2B5EF4-FFF2-40B4-BE49-F238E27FC236}">
                <a16:creationId xmlns:a16="http://schemas.microsoft.com/office/drawing/2014/main" id="{D7CC2110-8F19-4B9B-A8BD-80B7DA97EDF6}"/>
              </a:ext>
            </a:extLst>
          </p:cNvPr>
          <p:cNvSpPr txBox="1"/>
          <p:nvPr/>
        </p:nvSpPr>
        <p:spPr>
          <a:xfrm>
            <a:off x="334831" y="830991"/>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209347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8ACDCB1-372A-4B6A-89A5-FF6DF0577F12}"/>
              </a:ext>
            </a:extLst>
          </p:cNvPr>
          <p:cNvGraphicFramePr>
            <a:graphicFrameLocks noGrp="1"/>
          </p:cNvGraphicFramePr>
          <p:nvPr>
            <p:extLst>
              <p:ext uri="{D42A27DB-BD31-4B8C-83A1-F6EECF244321}">
                <p14:modId xmlns:p14="http://schemas.microsoft.com/office/powerpoint/2010/main" val="1040310955"/>
              </p:ext>
            </p:extLst>
          </p:nvPr>
        </p:nvGraphicFramePr>
        <p:xfrm>
          <a:off x="297454" y="1129724"/>
          <a:ext cx="8546400" cy="5453955"/>
        </p:xfrm>
        <a:graphic>
          <a:graphicData uri="http://schemas.openxmlformats.org/drawingml/2006/table">
            <a:tbl>
              <a:tblPr>
                <a:tableStyleId>{5C22544A-7EE6-4342-B048-85BDC9FD1C3A}</a:tableStyleId>
              </a:tblPr>
              <a:tblGrid>
                <a:gridCol w="4269543">
                  <a:extLst>
                    <a:ext uri="{9D8B030D-6E8A-4147-A177-3AD203B41FA5}">
                      <a16:colId xmlns:a16="http://schemas.microsoft.com/office/drawing/2014/main" val="912861275"/>
                    </a:ext>
                  </a:extLst>
                </a:gridCol>
                <a:gridCol w="4276857">
                  <a:extLst>
                    <a:ext uri="{9D8B030D-6E8A-4147-A177-3AD203B41FA5}">
                      <a16:colId xmlns:a16="http://schemas.microsoft.com/office/drawing/2014/main" val="1340851421"/>
                    </a:ext>
                  </a:extLst>
                </a:gridCol>
              </a:tblGrid>
              <a:tr h="208802">
                <a:tc>
                  <a:txBody>
                    <a:bodyPr/>
                    <a:lstStyle/>
                    <a:p>
                      <a:pPr algn="ctr" fontAlgn="ctr"/>
                      <a:r>
                        <a:rPr lang="ja-JP" altLang="en-US" sz="1200" b="1" i="0" u="none" strike="noStrike">
                          <a:solidFill>
                            <a:schemeClr val="tx1"/>
                          </a:solidFill>
                          <a:effectLst/>
                          <a:latin typeface="Meiryo UI" panose="020B0604030504040204" pitchFamily="50" charset="-128"/>
                          <a:ea typeface="Meiryo UI" panose="020B0604030504040204" pitchFamily="50" charset="-128"/>
                        </a:rPr>
                        <a:t>改修工事内容①</a:t>
                      </a:r>
                      <a:r>
                        <a:rPr lang="ja-JP" altLang="en-US" sz="1200" b="1" i="0" u="none" strike="noStrike">
                          <a:solidFill>
                            <a:srgbClr val="FF0000"/>
                          </a:solidFill>
                          <a:effectLst/>
                          <a:latin typeface="Meiryo UI" panose="020B0604030504040204" pitchFamily="50" charset="-128"/>
                          <a:ea typeface="Meiryo UI" panose="020B0604030504040204" pitchFamily="50" charset="-128"/>
                        </a:rPr>
                        <a:t>外観改修（全体）</a:t>
                      </a:r>
                      <a:endParaRPr lang="en-US" altLang="ja-JP" sz="1200" b="1" i="0" u="none" strike="noStrike">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tc>
                  <a:txBody>
                    <a:bodyPr/>
                    <a:lstStyle/>
                    <a:p>
                      <a:pPr algn="ctr" fontAlgn="ctr"/>
                      <a:r>
                        <a:rPr lang="ja-JP" altLang="en-US" sz="1200" b="1" i="0" u="none" strike="noStrike">
                          <a:solidFill>
                            <a:schemeClr val="tx1"/>
                          </a:solidFill>
                          <a:effectLst/>
                          <a:latin typeface="Meiryo UI" panose="020B0604030504040204" pitchFamily="50" charset="-128"/>
                          <a:ea typeface="Meiryo UI" panose="020B0604030504040204" pitchFamily="50" charset="-128"/>
                        </a:rPr>
                        <a:t>改修工事内容②</a:t>
                      </a:r>
                      <a:r>
                        <a:rPr lang="ja-JP" altLang="en-US" sz="1200" b="1" i="0" u="none" strike="noStrike">
                          <a:solidFill>
                            <a:srgbClr val="FF0000"/>
                          </a:solidFill>
                          <a:effectLst/>
                          <a:latin typeface="Meiryo UI" panose="020B0604030504040204" pitchFamily="50" charset="-128"/>
                          <a:ea typeface="Meiryo UI" panose="020B0604030504040204" pitchFamily="50" charset="-128"/>
                        </a:rPr>
                        <a:t>共用スペースの改修</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44997976"/>
                  </a:ext>
                </a:extLst>
              </a:tr>
              <a:tr h="5245153">
                <a:tc>
                  <a:txBody>
                    <a:bodyPr/>
                    <a:lstStyle/>
                    <a:p>
                      <a:pPr algn="ctr"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7101179"/>
                  </a:ext>
                </a:extLst>
              </a:tr>
            </a:tbl>
          </a:graphicData>
        </a:graphic>
      </p:graphicFrame>
      <p:sp>
        <p:nvSpPr>
          <p:cNvPr id="3" name="スライド番号プレースホルダー 3">
            <a:extLst>
              <a:ext uri="{FF2B5EF4-FFF2-40B4-BE49-F238E27FC236}">
                <a16:creationId xmlns:a16="http://schemas.microsoft.com/office/drawing/2014/main" id="{7DABFA1A-CFD3-4336-B725-4782AFDF0E71}"/>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5</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A7871CE-644F-4845-8081-E70D702745C5}"/>
              </a:ext>
            </a:extLst>
          </p:cNvPr>
          <p:cNvSpPr/>
          <p:nvPr/>
        </p:nvSpPr>
        <p:spPr>
          <a:xfrm>
            <a:off x="46849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5" name="正方形/長方形 4">
            <a:extLst>
              <a:ext uri="{FF2B5EF4-FFF2-40B4-BE49-F238E27FC236}">
                <a16:creationId xmlns:a16="http://schemas.microsoft.com/office/drawing/2014/main" id="{AF1FA777-7EF3-4ECE-A90E-2BAE31748387}"/>
              </a:ext>
            </a:extLst>
          </p:cNvPr>
          <p:cNvSpPr/>
          <p:nvPr/>
        </p:nvSpPr>
        <p:spPr>
          <a:xfrm>
            <a:off x="46849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6" name="正方形/長方形 5">
            <a:extLst>
              <a:ext uri="{FF2B5EF4-FFF2-40B4-BE49-F238E27FC236}">
                <a16:creationId xmlns:a16="http://schemas.microsoft.com/office/drawing/2014/main" id="{4AA3932D-FAE5-4347-9F2B-3FEBC60BCBBC}"/>
              </a:ext>
            </a:extLst>
          </p:cNvPr>
          <p:cNvSpPr/>
          <p:nvPr/>
        </p:nvSpPr>
        <p:spPr>
          <a:xfrm>
            <a:off x="47623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06C78F4-C6C9-41FE-A925-91E10964D876}"/>
              </a:ext>
            </a:extLst>
          </p:cNvPr>
          <p:cNvSpPr/>
          <p:nvPr/>
        </p:nvSpPr>
        <p:spPr>
          <a:xfrm>
            <a:off x="47623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0B7DEEF-80E0-4F58-BE31-7AF791033D39}"/>
              </a:ext>
            </a:extLst>
          </p:cNvPr>
          <p:cNvSpPr/>
          <p:nvPr/>
        </p:nvSpPr>
        <p:spPr>
          <a:xfrm flipV="1">
            <a:off x="55827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B6FF458-97F3-4F09-8547-76BDF5415E2C}"/>
              </a:ext>
            </a:extLst>
          </p:cNvPr>
          <p:cNvSpPr/>
          <p:nvPr/>
        </p:nvSpPr>
        <p:spPr>
          <a:xfrm>
            <a:off x="4066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20" name="正方形/長方形 19">
            <a:extLst>
              <a:ext uri="{FF2B5EF4-FFF2-40B4-BE49-F238E27FC236}">
                <a16:creationId xmlns:a16="http://schemas.microsoft.com/office/drawing/2014/main" id="{47DC1CAD-E04B-4F42-A57A-1536417B9437}"/>
              </a:ext>
            </a:extLst>
          </p:cNvPr>
          <p:cNvSpPr/>
          <p:nvPr/>
        </p:nvSpPr>
        <p:spPr>
          <a:xfrm>
            <a:off x="4066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21" name="正方形/長方形 20">
            <a:extLst>
              <a:ext uri="{FF2B5EF4-FFF2-40B4-BE49-F238E27FC236}">
                <a16:creationId xmlns:a16="http://schemas.microsoft.com/office/drawing/2014/main" id="{0762B2C2-0ED9-486E-9B30-4BF225937780}"/>
              </a:ext>
            </a:extLst>
          </p:cNvPr>
          <p:cNvSpPr/>
          <p:nvPr/>
        </p:nvSpPr>
        <p:spPr>
          <a:xfrm>
            <a:off x="4840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C57BD397-7776-40B3-8136-4308CAEBE97B}"/>
              </a:ext>
            </a:extLst>
          </p:cNvPr>
          <p:cNvSpPr/>
          <p:nvPr/>
        </p:nvSpPr>
        <p:spPr>
          <a:xfrm>
            <a:off x="4840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二等辺三角形 22">
            <a:extLst>
              <a:ext uri="{FF2B5EF4-FFF2-40B4-BE49-F238E27FC236}">
                <a16:creationId xmlns:a16="http://schemas.microsoft.com/office/drawing/2014/main" id="{F406456C-0493-4F4E-A08E-9FF53492FB37}"/>
              </a:ext>
            </a:extLst>
          </p:cNvPr>
          <p:cNvSpPr/>
          <p:nvPr/>
        </p:nvSpPr>
        <p:spPr>
          <a:xfrm flipV="1">
            <a:off x="13044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634AB742-F5BB-4DD0-BD35-C61636B1D3AA}"/>
              </a:ext>
            </a:extLst>
          </p:cNvPr>
          <p:cNvSpPr txBox="1"/>
          <p:nvPr/>
        </p:nvSpPr>
        <p:spPr>
          <a:xfrm>
            <a:off x="407376" y="860817"/>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「事業一覧」の番号・改修工事内容と一致するように改修事業について記載してください。必要に応じてこちらのスライドを追加してください。</a:t>
            </a:r>
          </a:p>
        </p:txBody>
      </p:sp>
      <p:pic>
        <p:nvPicPr>
          <p:cNvPr id="15" name="Picture 2" descr="古いホテル　外壁 に対する画像結果">
            <a:extLst>
              <a:ext uri="{FF2B5EF4-FFF2-40B4-BE49-F238E27FC236}">
                <a16:creationId xmlns:a16="http://schemas.microsoft.com/office/drawing/2014/main" id="{3D144D18-297A-4A42-AE77-11919B739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990" y="1653399"/>
            <a:ext cx="2954049" cy="210604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古いホテル　外壁 に対する画像結果">
            <a:extLst>
              <a:ext uri="{FF2B5EF4-FFF2-40B4-BE49-F238E27FC236}">
                <a16:creationId xmlns:a16="http://schemas.microsoft.com/office/drawing/2014/main" id="{1FE53E37-E99E-42CC-9703-F6A9C61F45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990" y="4294643"/>
            <a:ext cx="2954049" cy="2127304"/>
          </a:xfrm>
          <a:prstGeom prst="rect">
            <a:avLst/>
          </a:prstGeom>
          <a:noFill/>
          <a:extLst>
            <a:ext uri="{909E8E84-426E-40DD-AFC4-6F175D3DCCD1}">
              <a14:hiddenFill xmlns:a14="http://schemas.microsoft.com/office/drawing/2010/main">
                <a:solidFill>
                  <a:srgbClr val="FFFFFF"/>
                </a:solidFill>
              </a14:hiddenFill>
            </a:ext>
          </a:extLst>
        </p:spPr>
      </p:pic>
      <p:sp>
        <p:nvSpPr>
          <p:cNvPr id="18" name="吹き出し: 四角形 17">
            <a:extLst>
              <a:ext uri="{FF2B5EF4-FFF2-40B4-BE49-F238E27FC236}">
                <a16:creationId xmlns:a16="http://schemas.microsoft.com/office/drawing/2014/main" id="{5DD342CD-F1C0-4226-BFB9-F5DD910C1B4B}"/>
              </a:ext>
            </a:extLst>
          </p:cNvPr>
          <p:cNvSpPr/>
          <p:nvPr/>
        </p:nvSpPr>
        <p:spPr>
          <a:xfrm>
            <a:off x="2688264" y="1588385"/>
            <a:ext cx="1631060" cy="472683"/>
          </a:xfrm>
          <a:prstGeom prst="wedgeRectCallout">
            <a:avLst>
              <a:gd name="adj1" fmla="val -119362"/>
              <a:gd name="adj2" fmla="val -4521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改修が妥当であることを示せるような写真　等</a:t>
            </a:r>
          </a:p>
        </p:txBody>
      </p:sp>
      <p:pic>
        <p:nvPicPr>
          <p:cNvPr id="24" name="Picture 6" descr="古い旅館　ロビー に対する画像結果">
            <a:extLst>
              <a:ext uri="{FF2B5EF4-FFF2-40B4-BE49-F238E27FC236}">
                <a16:creationId xmlns:a16="http://schemas.microsoft.com/office/drawing/2014/main" id="{D0280941-2123-4E9D-943C-6187E2D60F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6142" y="1678075"/>
            <a:ext cx="2929084" cy="209335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8" descr="リゾートホテル　ロビー に対する画像結果">
            <a:extLst>
              <a:ext uri="{FF2B5EF4-FFF2-40B4-BE49-F238E27FC236}">
                <a16:creationId xmlns:a16="http://schemas.microsoft.com/office/drawing/2014/main" id="{4DCAE4CD-0A97-4336-8CC2-AC3CFD3F58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6143" y="4294643"/>
            <a:ext cx="2929083" cy="2103568"/>
          </a:xfrm>
          <a:prstGeom prst="rect">
            <a:avLst/>
          </a:prstGeom>
          <a:noFill/>
          <a:extLst>
            <a:ext uri="{909E8E84-426E-40DD-AFC4-6F175D3DCCD1}">
              <a14:hiddenFill xmlns:a14="http://schemas.microsoft.com/office/drawing/2010/main">
                <a:solidFill>
                  <a:srgbClr val="FFFFFF"/>
                </a:solidFill>
              </a14:hiddenFill>
            </a:ext>
          </a:extLst>
        </p:spPr>
      </p:pic>
      <p:sp>
        <p:nvSpPr>
          <p:cNvPr id="26" name="吹き出し: 四角形 25">
            <a:extLst>
              <a:ext uri="{FF2B5EF4-FFF2-40B4-BE49-F238E27FC236}">
                <a16:creationId xmlns:a16="http://schemas.microsoft.com/office/drawing/2014/main" id="{B42E6B74-C519-4CDD-A330-B5F11C488D52}"/>
              </a:ext>
            </a:extLst>
          </p:cNvPr>
          <p:cNvSpPr/>
          <p:nvPr/>
        </p:nvSpPr>
        <p:spPr>
          <a:xfrm>
            <a:off x="2778257" y="4071502"/>
            <a:ext cx="1631060" cy="472683"/>
          </a:xfrm>
          <a:prstGeom prst="wedgeRectCallout">
            <a:avLst>
              <a:gd name="adj1" fmla="val -119362"/>
              <a:gd name="adj2" fmla="val -45216"/>
            </a:avLst>
          </a:prstGeom>
          <a:solidFill>
            <a:srgbClr val="D6D6E8"/>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a:solidFill>
                  <a:schemeClr val="tx1"/>
                </a:solidFill>
                <a:latin typeface="Meiryo UI" panose="020B0604030504040204" pitchFamily="50" charset="-128"/>
                <a:ea typeface="Meiryo UI" panose="020B0604030504040204" pitchFamily="50" charset="-128"/>
              </a:rPr>
              <a:t>改修後イメージ・改修内容が分かりやすい写真　等</a:t>
            </a:r>
            <a:endParaRPr kumimoji="1" lang="en-US" altLang="ja-JP" sz="900">
              <a:solidFill>
                <a:schemeClr val="tx1"/>
              </a:solidFill>
              <a:latin typeface="Meiryo UI" panose="020B0604030504040204" pitchFamily="50" charset="-128"/>
              <a:ea typeface="Meiryo UI" panose="020B0604030504040204" pitchFamily="50" charset="-128"/>
            </a:endParaRPr>
          </a:p>
          <a:p>
            <a:pPr algn="ctr"/>
            <a:r>
              <a:rPr kumimoji="1" lang="ja-JP" altLang="en-US" sz="900">
                <a:solidFill>
                  <a:schemeClr val="tx1"/>
                </a:solidFill>
                <a:latin typeface="Meiryo UI" panose="020B0604030504040204" pitchFamily="50" charset="-128"/>
                <a:ea typeface="Meiryo UI" panose="020B0604030504040204" pitchFamily="50" charset="-128"/>
              </a:rPr>
              <a:t>（他施設でも可）</a:t>
            </a:r>
          </a:p>
        </p:txBody>
      </p:sp>
    </p:spTree>
    <p:extLst>
      <p:ext uri="{BB962C8B-B14F-4D97-AF65-F5344CB8AC3E}">
        <p14:creationId xmlns:p14="http://schemas.microsoft.com/office/powerpoint/2010/main" val="5756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887759559"/>
              </p:ext>
            </p:extLst>
          </p:nvPr>
        </p:nvGraphicFramePr>
        <p:xfrm>
          <a:off x="257175" y="1376218"/>
          <a:ext cx="8648692" cy="5234830"/>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400">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latin typeface="Meiryo UI" panose="020B0604030504040204" pitchFamily="50" charset="-128"/>
                          <a:ea typeface="Meiryo UI" panose="020B0604030504040204" pitchFamily="50" charset="-128"/>
                        </a:rPr>
                        <a:t>実施スケジュール</a:t>
                      </a: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38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1</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R5</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2</a:t>
                      </a:r>
                      <a:r>
                        <a:rPr kumimoji="1" lang="ja-JP" altLang="en-US" sz="1000" b="1">
                          <a:latin typeface="Meiryo UI" panose="020B0604030504040204" pitchFamily="50" charset="-128"/>
                          <a:ea typeface="Meiryo UI" panose="020B0604030504040204" pitchFamily="50" charset="-128"/>
                        </a:rPr>
                        <a:t>期（</a:t>
                      </a:r>
                      <a:r>
                        <a:rPr kumimoji="1" lang="en-US" altLang="ja-JP" sz="1000" b="1">
                          <a:latin typeface="Meiryo UI" panose="020B0604030504040204" pitchFamily="50" charset="-128"/>
                          <a:ea typeface="Meiryo UI" panose="020B0604030504040204" pitchFamily="50" charset="-128"/>
                        </a:rPr>
                        <a:t>R6</a:t>
                      </a:r>
                      <a:r>
                        <a:rPr kumimoji="1" lang="ja-JP" altLang="en-US" sz="1000" b="1">
                          <a:latin typeface="Meiryo UI" panose="020B0604030504040204" pitchFamily="50" charset="-128"/>
                          <a:ea typeface="Meiryo UI" panose="020B0604030504040204" pitchFamily="50" charset="-128"/>
                        </a:rPr>
                        <a:t>年度）</a:t>
                      </a:r>
                      <a:endParaRPr kumimoji="1" lang="en-US" altLang="ja-JP" sz="1000" b="1">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7980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35178">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75698">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89221">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45160">
                <a:tc rowSpan="2">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（解体）</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64516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a:latin typeface="Meiryo UI" panose="020B0604030504040204" pitchFamily="50" charset="-128"/>
                          <a:ea typeface="Meiryo UI" panose="020B0604030504040204" pitchFamily="50" charset="-128"/>
                        </a:rPr>
                        <a:t>改修工事</a:t>
                      </a:r>
                      <a:endParaRPr kumimoji="1" lang="en-US" altLang="ja-JP" sz="900">
                        <a:latin typeface="Meiryo UI" panose="020B0604030504040204" pitchFamily="50" charset="-128"/>
                        <a:ea typeface="Meiryo UI" panose="020B0604030504040204" pitchFamily="50" charset="-128"/>
                      </a:endParaRPr>
                    </a:p>
                    <a:p>
                      <a:pPr algn="l"/>
                      <a:r>
                        <a:rPr kumimoji="1" lang="ja-JP" altLang="en-US" sz="900">
                          <a:latin typeface="Meiryo UI" panose="020B0604030504040204" pitchFamily="50" charset="-128"/>
                          <a:ea typeface="Meiryo UI" panose="020B0604030504040204" pitchFamily="50" charset="-128"/>
                        </a:rPr>
                        <a:t>（改修）</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89221">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81135">
                <a:tc>
                  <a:txBody>
                    <a:bodyPr/>
                    <a:lstStyle/>
                    <a:p>
                      <a:pPr algn="ctr"/>
                      <a:r>
                        <a:rPr kumimoji="1" lang="en-US" altLang="ja-JP" sz="900">
                          <a:latin typeface="Meiryo UI" panose="020B0604030504040204" pitchFamily="50" charset="-128"/>
                          <a:ea typeface="Meiryo UI" panose="020B0604030504040204" pitchFamily="50" charset="-128"/>
                        </a:rPr>
                        <a:t>6</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6</a:t>
            </a:fld>
            <a:endParaRPr kumimoji="1" lang="ja-JP" altLang="en-US">
              <a:latin typeface="Meiryo UI" panose="020B0604030504040204" pitchFamily="50" charset="-128"/>
              <a:ea typeface="Meiryo UI" panose="020B0604030504040204" pitchFamily="50" charset="-128"/>
            </a:endParaRPr>
          </a:p>
        </p:txBody>
      </p:sp>
      <p:sp>
        <p:nvSpPr>
          <p:cNvPr id="5" name="矢印: 五方向 4">
            <a:extLst>
              <a:ext uri="{FF2B5EF4-FFF2-40B4-BE49-F238E27FC236}">
                <a16:creationId xmlns:a16="http://schemas.microsoft.com/office/drawing/2014/main" id="{67795F59-BECE-49FF-8336-15B5D566DEA3}"/>
              </a:ext>
            </a:extLst>
          </p:cNvPr>
          <p:cNvSpPr/>
          <p:nvPr/>
        </p:nvSpPr>
        <p:spPr>
          <a:xfrm>
            <a:off x="1173105" y="3212129"/>
            <a:ext cx="960453"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6" name="矢印: 五方向 5">
            <a:extLst>
              <a:ext uri="{FF2B5EF4-FFF2-40B4-BE49-F238E27FC236}">
                <a16:creationId xmlns:a16="http://schemas.microsoft.com/office/drawing/2014/main" id="{0B125EAB-EC2F-47F6-8002-48A4501C7808}"/>
              </a:ext>
            </a:extLst>
          </p:cNvPr>
          <p:cNvSpPr/>
          <p:nvPr/>
        </p:nvSpPr>
        <p:spPr>
          <a:xfrm>
            <a:off x="1507558" y="3626273"/>
            <a:ext cx="960453"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7" name="矢印: 五方向 6">
            <a:extLst>
              <a:ext uri="{FF2B5EF4-FFF2-40B4-BE49-F238E27FC236}">
                <a16:creationId xmlns:a16="http://schemas.microsoft.com/office/drawing/2014/main" id="{602F16E8-637C-4AF8-B257-4CD4792BC595}"/>
              </a:ext>
            </a:extLst>
          </p:cNvPr>
          <p:cNvSpPr/>
          <p:nvPr/>
        </p:nvSpPr>
        <p:spPr>
          <a:xfrm>
            <a:off x="2505075" y="4436706"/>
            <a:ext cx="170670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 name="矢印: 五方向 7">
            <a:extLst>
              <a:ext uri="{FF2B5EF4-FFF2-40B4-BE49-F238E27FC236}">
                <a16:creationId xmlns:a16="http://schemas.microsoft.com/office/drawing/2014/main" id="{56989C93-0B57-4DDE-AD76-BADA23F50FB4}"/>
              </a:ext>
            </a:extLst>
          </p:cNvPr>
          <p:cNvSpPr/>
          <p:nvPr/>
        </p:nvSpPr>
        <p:spPr>
          <a:xfrm>
            <a:off x="4845809" y="5066733"/>
            <a:ext cx="3042045"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0" name="矢印: 五方向 9">
            <a:extLst>
              <a:ext uri="{FF2B5EF4-FFF2-40B4-BE49-F238E27FC236}">
                <a16:creationId xmlns:a16="http://schemas.microsoft.com/office/drawing/2014/main" id="{37944C09-28B2-475D-A220-9F768AEE0241}"/>
              </a:ext>
            </a:extLst>
          </p:cNvPr>
          <p:cNvSpPr/>
          <p:nvPr/>
        </p:nvSpPr>
        <p:spPr>
          <a:xfrm>
            <a:off x="1507558" y="3975969"/>
            <a:ext cx="984583"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A2F31D24-F91D-413A-9731-D6B400063866}"/>
              </a:ext>
            </a:extLst>
          </p:cNvPr>
          <p:cNvSpPr/>
          <p:nvPr/>
        </p:nvSpPr>
        <p:spPr>
          <a:xfrm>
            <a:off x="3980873" y="5655793"/>
            <a:ext cx="86493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
        <p:nvSpPr>
          <p:cNvPr id="12" name="Rectangle 15">
            <a:extLst>
              <a:ext uri="{FF2B5EF4-FFF2-40B4-BE49-F238E27FC236}">
                <a16:creationId xmlns:a16="http://schemas.microsoft.com/office/drawing/2014/main" id="{E97F1BF0-8D3E-4A39-BB72-87631CBA4BFC}"/>
              </a:ext>
            </a:extLst>
          </p:cNvPr>
          <p:cNvSpPr/>
          <p:nvPr/>
        </p:nvSpPr>
        <p:spPr>
          <a:xfrm>
            <a:off x="7156376" y="105883"/>
            <a:ext cx="1730449" cy="1149234"/>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L="171450" marR="0" lvl="0" indent="-171450" algn="l" defTabSz="914400" rtl="0" eaLnBrk="1" fontAlgn="base" latinLnBrk="0" hangingPunct="1">
              <a:lnSpc>
                <a:spcPct val="130000"/>
              </a:lnSpc>
              <a:spcBef>
                <a:spcPct val="0"/>
              </a:spcBef>
              <a:spcAft>
                <a:spcPct val="0"/>
              </a:spcAft>
              <a:buClrTx/>
              <a:buSzTx/>
              <a:buFont typeface="Wingdings" panose="05000000000000000000" pitchFamily="2" charset="2"/>
              <a:buChar char="ü"/>
              <a:tabLst/>
              <a:defRPr/>
            </a:pPr>
            <a:r>
              <a:rPr kumimoji="1" lang="ja-JP" altLang="en-US" sz="1050">
                <a:solidFill>
                  <a:srgbClr val="000000"/>
                </a:solidFill>
                <a:latin typeface="Meiryo UI" panose="020B0604030504040204" pitchFamily="50" charset="-128"/>
                <a:ea typeface="Meiryo UI" panose="020B0604030504040204" pitchFamily="50" charset="-128"/>
                <a:cs typeface="メイリオ"/>
              </a:rPr>
              <a:t>計画申請時にわかる範囲で記載してください（詳細なスケジュールは添付資料にてご提出ください）</a:t>
            </a:r>
            <a:endParaRPr kumimoji="1" lang="en-US" altLang="ja-JP" sz="1050">
              <a:solidFill>
                <a:srgbClr val="000000"/>
              </a:solidFill>
              <a:latin typeface="Meiryo UI" panose="020B0604030504040204" pitchFamily="50" charset="-128"/>
              <a:ea typeface="Meiryo UI" panose="020B0604030504040204" pitchFamily="50" charset="-128"/>
              <a:cs typeface="メイリオ"/>
            </a:endParaRPr>
          </a:p>
        </p:txBody>
      </p:sp>
      <p:sp>
        <p:nvSpPr>
          <p:cNvPr id="14" name="矢印: 五方向 13">
            <a:extLst>
              <a:ext uri="{FF2B5EF4-FFF2-40B4-BE49-F238E27FC236}">
                <a16:creationId xmlns:a16="http://schemas.microsoft.com/office/drawing/2014/main" id="{32FD2AD1-FC7A-463A-AEF8-63C000D15D9F}"/>
              </a:ext>
            </a:extLst>
          </p:cNvPr>
          <p:cNvSpPr/>
          <p:nvPr/>
        </p:nvSpPr>
        <p:spPr>
          <a:xfrm>
            <a:off x="7682831" y="5655793"/>
            <a:ext cx="864937" cy="180000"/>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840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a:t>②観光施設の改修</a:t>
            </a:r>
          </a:p>
        </p:txBody>
      </p:sp>
    </p:spTree>
    <p:extLst>
      <p:ext uri="{BB962C8B-B14F-4D97-AF65-F5344CB8AC3E}">
        <p14:creationId xmlns:p14="http://schemas.microsoft.com/office/powerpoint/2010/main" val="293420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4147543272"/>
              </p:ext>
            </p:extLst>
          </p:nvPr>
        </p:nvGraphicFramePr>
        <p:xfrm>
          <a:off x="298291" y="877588"/>
          <a:ext cx="8547417" cy="5710485"/>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2914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○○株式会社</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2914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〇〇レストラン</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63466144"/>
                  </a:ext>
                </a:extLst>
              </a:tr>
              <a:tr h="22914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rgbClr val="FF0000"/>
                          </a:solidFill>
                          <a:latin typeface="Meiryo UI" panose="020B0604030504040204" pitchFamily="50" charset="-128"/>
                          <a:ea typeface="Meiryo UI" panose="020B0604030504040204" pitchFamily="50" charset="-128"/>
                        </a:rPr>
                        <a:t>○○県○○市</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300058">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〇〇千円（税別）</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30005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補助率</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1/2</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ysDot"/>
                      <a:round/>
                      <a:headEnd type="none" w="med" len="med"/>
                      <a:tailEnd type="none" w="med" len="med"/>
                    </a:lnTlToBr>
                    <a:noFill/>
                  </a:tcPr>
                </a:tc>
                <a:tc hMerge="1">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264969938"/>
                  </a:ext>
                </a:extLst>
              </a:tr>
              <a:tr h="300058">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R5</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300058">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solidFill>
                            <a:srgbClr val="FF0000"/>
                          </a:solidFill>
                          <a:effectLst/>
                          <a:latin typeface="Meiryo UI" panose="020B0604030504040204" pitchFamily="50" charset="-128"/>
                          <a:ea typeface="Meiryo UI" panose="020B0604030504040204" pitchFamily="50" charset="-128"/>
                        </a:rPr>
                        <a:t>〇〇千円（税別）</a:t>
                      </a: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a:solidFill>
                            <a:srgbClr val="FF0000"/>
                          </a:solidFill>
                          <a:latin typeface="Meiryo UI" panose="020B0604030504040204" pitchFamily="50" charset="-128"/>
                          <a:ea typeface="Meiryo UI" panose="020B0604030504040204" pitchFamily="50" charset="-128"/>
                        </a:rPr>
                        <a:t>R6</a:t>
                      </a:r>
                      <a:r>
                        <a:rPr kumimoji="1" lang="ja-JP" altLang="en-US" sz="900" b="0">
                          <a:solidFill>
                            <a:srgbClr val="FF0000"/>
                          </a:solidFill>
                          <a:latin typeface="Meiryo UI" panose="020B0604030504040204" pitchFamily="50" charset="-128"/>
                          <a:ea typeface="Meiryo UI" panose="020B0604030504040204" pitchFamily="50" charset="-128"/>
                        </a:rPr>
                        <a:t>年〇月〇日</a:t>
                      </a:r>
                      <a:endParaRPr kumimoji="1" lang="en-US" altLang="ja-JP" sz="900" b="0">
                        <a:solidFill>
                          <a:srgbClr val="FF0000"/>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955706">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l" fontAlgn="ctr"/>
                      <a:r>
                        <a:rPr kumimoji="1" lang="en-US" altLang="ja-JP" sz="900" i="0">
                          <a:solidFill>
                            <a:srgbClr val="FF0000"/>
                          </a:solidFill>
                          <a:latin typeface="Meiryo UI" panose="020B0604030504040204" pitchFamily="50" charset="-128"/>
                          <a:ea typeface="Meiryo UI" panose="020B0604030504040204" pitchFamily="50" charset="-128"/>
                        </a:rPr>
                        <a:t>※</a:t>
                      </a:r>
                      <a:r>
                        <a:rPr kumimoji="1" lang="ja-JP" altLang="en-US" sz="900" i="0">
                          <a:solidFill>
                            <a:srgbClr val="FF0000"/>
                          </a:solidFill>
                          <a:latin typeface="Meiryo UI" panose="020B0604030504040204" pitchFamily="50" charset="-128"/>
                          <a:ea typeface="Meiryo UI" panose="020B0604030504040204" pitchFamily="50" charset="-128"/>
                        </a:rPr>
                        <a:t>事業全体における地域のビジョン・コンセプト・ターゲットとの整合性について記載</a:t>
                      </a:r>
                      <a:endParaRPr kumimoji="1" lang="en-US" altLang="ja-JP" sz="900" i="0">
                        <a:solidFill>
                          <a:srgbClr val="FF0000"/>
                        </a:solidFill>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kumimoji="1" lang="ja-JP" altLang="en-US" sz="900" i="0">
                          <a:solidFill>
                            <a:srgbClr val="FF0000"/>
                          </a:solidFill>
                          <a:latin typeface="Meiryo UI" panose="020B0604030504040204" pitchFamily="50" charset="-128"/>
                          <a:ea typeface="Meiryo UI" panose="020B0604030504040204" pitchFamily="50" charset="-128"/>
                        </a:rPr>
                        <a:t>地域計画で定めた〇〇を達成するための改修事業である</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955706">
                <a:tc vMerge="1">
                  <a:txBody>
                    <a:bodyPr/>
                    <a:lstStyle/>
                    <a:p>
                      <a:endParaRPr kumimoji="1" lang="ja-JP" altLang="en-US"/>
                    </a:p>
                  </a:txBody>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主要な</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何をどうする改修であるかを明記（下記例）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a:lnSpc>
                          <a:spcPct val="100000"/>
                        </a:lnSpc>
                        <a:buFontTx/>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複数事業がある場合については</a:t>
                      </a:r>
                      <a:r>
                        <a:rPr lang="en-US" altLang="ja-JP" sz="900" b="0" i="0" u="none" strike="noStrike">
                          <a:solidFill>
                            <a:srgbClr val="FF0000"/>
                          </a:solidFill>
                          <a:effectLst/>
                          <a:latin typeface="Meiryo UI" panose="020B0604030504040204" pitchFamily="50" charset="-128"/>
                          <a:ea typeface="Meiryo UI" panose="020B0604030504040204" pitchFamily="50" charset="-128"/>
                        </a:rPr>
                        <a:t>2</a:t>
                      </a:r>
                      <a:r>
                        <a:rPr lang="ja-JP" altLang="en-US" sz="900" b="0" i="0" u="none" strike="noStrike">
                          <a:solidFill>
                            <a:srgbClr val="FF0000"/>
                          </a:solidFill>
                          <a:effectLst/>
                          <a:latin typeface="Meiryo UI" panose="020B0604030504040204" pitchFamily="50" charset="-128"/>
                          <a:ea typeface="Meiryo UI" panose="020B0604030504040204" pitchFamily="50" charset="-128"/>
                        </a:rPr>
                        <a:t>ページ目以降に記載</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a:lnSpc>
                          <a:spcPct val="100000"/>
                        </a:lnSpc>
                        <a:buFont typeface="Arial" panose="020B0604020202020204" pitchFamily="34" charset="0"/>
                        <a:buChar char="•"/>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ターゲット</a:t>
                      </a: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のため、〇〇をｘｘとするようなレストランの改修</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95570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0" indent="0" algn="l" fontAlgn="ctr">
                        <a:buFont typeface="Arial" panose="020B0604020202020204" pitchFamily="34" charset="0"/>
                        <a:buNone/>
                      </a:pPr>
                      <a:r>
                        <a:rPr lang="en-US" altLang="ja-JP" sz="900" b="0" i="0" u="none" strike="noStrike">
                          <a:solidFill>
                            <a:srgbClr val="FF0000"/>
                          </a:solidFill>
                          <a:effectLst/>
                          <a:latin typeface="Meiryo UI" panose="020B0604030504040204" pitchFamily="50" charset="-128"/>
                          <a:ea typeface="Meiryo UI" panose="020B0604030504040204" pitchFamily="50" charset="-128"/>
                        </a:rPr>
                        <a:t>※</a:t>
                      </a:r>
                      <a:r>
                        <a:rPr lang="ja-JP" altLang="en-US" sz="900" b="0" i="0" u="none" strike="noStrike">
                          <a:solidFill>
                            <a:srgbClr val="FF0000"/>
                          </a:solidFill>
                          <a:effectLst/>
                          <a:latin typeface="Meiryo UI" panose="020B0604030504040204" pitchFamily="50" charset="-128"/>
                          <a:ea typeface="Meiryo UI" panose="020B0604030504040204" pitchFamily="50" charset="-128"/>
                        </a:rPr>
                        <a:t>改修工事による地域裨益性を明示（下記例）</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〇〇を実施することで地域での消費額の向上</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Ｘｘの回遊性の向上に寄与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indent="-171450" algn="l" fontAlgn="ctr">
                        <a:buFont typeface="Arial" panose="020B0604020202020204" pitchFamily="34" charset="0"/>
                        <a:buChar cha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〇ｘに取り組むことにより、地域再訪の促進に寄与</a:t>
                      </a:r>
                      <a:endParaRPr lang="en-US" altLang="ja-JP"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955706">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施設の</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r>
                        <a:rPr kumimoji="1" lang="en-US" altLang="ja-JP" sz="900" b="0" i="0" u="none" strike="noStrike">
                          <a:solidFill>
                            <a:srgbClr val="FF0000"/>
                          </a:solidFill>
                          <a:effectLst/>
                          <a:latin typeface="Meiryo UI" panose="020B0604030504040204" pitchFamily="50" charset="-128"/>
                          <a:ea typeface="Meiryo UI" panose="020B0604030504040204" pitchFamily="50" charset="-128"/>
                        </a:rPr>
                        <a:t>※</a:t>
                      </a:r>
                      <a:r>
                        <a:rPr kumimoji="1" lang="ja-JP" altLang="en-US" sz="900" b="0" i="0" u="none" strike="noStrike">
                          <a:solidFill>
                            <a:srgbClr val="FF0000"/>
                          </a:solidFill>
                          <a:effectLst/>
                          <a:latin typeface="Meiryo UI" panose="020B0604030504040204" pitchFamily="50" charset="-128"/>
                          <a:ea typeface="Meiryo UI" panose="020B0604030504040204" pitchFamily="50" charset="-128"/>
                        </a:rPr>
                        <a:t>この事業を実施することによって、改修前と比べてどのように収益力が向上するかを明記</a:t>
                      </a:r>
                      <a:endParaRPr kumimoji="1" lang="en-US" altLang="ja-JP" sz="900" b="0" i="0" u="none" strike="noStrike">
                        <a:solidFill>
                          <a:srgbClr val="FF0000"/>
                        </a:solidFill>
                        <a:effectLs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a:solidFill>
                            <a:srgbClr val="FF0000"/>
                          </a:solidFill>
                          <a:effectLst/>
                          <a:latin typeface="Meiryo UI" panose="020B0604030504040204" pitchFamily="50" charset="-128"/>
                          <a:ea typeface="Meiryo UI" panose="020B0604030504040204" pitchFamily="50" charset="-128"/>
                        </a:rPr>
                        <a:t>〇〇によって（ターゲット）の満足感が高まることで、ｘｘとなり、収益力が向上する</a:t>
                      </a: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8</a:t>
            </a:fld>
            <a:endParaRPr kumimoji="1" lang="ja-JP" altLang="en-US">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63855C9-DFD1-4722-85D6-365E8F3AD5FD}"/>
              </a:ext>
            </a:extLst>
          </p:cNvPr>
          <p:cNvSpPr/>
          <p:nvPr/>
        </p:nvSpPr>
        <p:spPr>
          <a:xfrm>
            <a:off x="4706471" y="1247454"/>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改修工事前</a:t>
            </a:r>
          </a:p>
        </p:txBody>
      </p:sp>
      <p:sp>
        <p:nvSpPr>
          <p:cNvPr id="8" name="正方形/長方形 7">
            <a:extLst>
              <a:ext uri="{FF2B5EF4-FFF2-40B4-BE49-F238E27FC236}">
                <a16:creationId xmlns:a16="http://schemas.microsoft.com/office/drawing/2014/main" id="{DE707227-21F3-47E5-B95F-4A3794AD6CCC}"/>
              </a:ext>
            </a:extLst>
          </p:cNvPr>
          <p:cNvSpPr/>
          <p:nvPr/>
        </p:nvSpPr>
        <p:spPr>
          <a:xfrm>
            <a:off x="4706471"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改修工事後</a:t>
            </a: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89166"/>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182319"/>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798173"/>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10" y="1110831"/>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代表的な改修</a:t>
            </a:r>
          </a:p>
        </p:txBody>
      </p:sp>
      <p:pic>
        <p:nvPicPr>
          <p:cNvPr id="12" name="Picture 2" descr="団体旅行　レストラン に対する画像結果">
            <a:extLst>
              <a:ext uri="{FF2B5EF4-FFF2-40B4-BE49-F238E27FC236}">
                <a16:creationId xmlns:a16="http://schemas.microsoft.com/office/drawing/2014/main" id="{002FE1A4-EC1D-49C3-8D12-0AFB39364D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8812" y="1498928"/>
            <a:ext cx="3658993" cy="219097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カフェレストラン に対する画像結果">
            <a:extLst>
              <a:ext uri="{FF2B5EF4-FFF2-40B4-BE49-F238E27FC236}">
                <a16:creationId xmlns:a16="http://schemas.microsoft.com/office/drawing/2014/main" id="{02C17C74-20D0-4A52-A375-2ACA4FDFC4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8812" y="4210112"/>
            <a:ext cx="3658993" cy="219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73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9</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2807180231"/>
              </p:ext>
            </p:extLst>
          </p:nvPr>
        </p:nvGraphicFramePr>
        <p:xfrm>
          <a:off x="333484" y="1114491"/>
          <a:ext cx="8474336" cy="397729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348438">
                <a:tc>
                  <a:txBody>
                    <a:bodyPr/>
                    <a:lstStyle/>
                    <a:p>
                      <a:pPr algn="l" fontAlgn="ctr"/>
                      <a:r>
                        <a:rPr lang="ja-JP" altLang="en-US" sz="1100" b="1" u="none" strike="noStrike">
                          <a:effectLst/>
                          <a:latin typeface="Meiryo UI" panose="020B0604030504040204" pitchFamily="50" charset="-128"/>
                          <a:ea typeface="Meiryo UI" panose="020B0604030504040204" pitchFamily="50" charset="-128"/>
                        </a:rPr>
                        <a:t>　</a:t>
                      </a:r>
                      <a:r>
                        <a:rPr lang="en-US" altLang="ja-JP" sz="1100" b="1" u="none" strike="noStrike">
                          <a:effectLst/>
                          <a:latin typeface="Meiryo UI" panose="020B0604030504040204" pitchFamily="50" charset="-128"/>
                          <a:ea typeface="Meiryo UI" panose="020B0604030504040204" pitchFamily="50" charset="-128"/>
                        </a:rPr>
                        <a:t>#</a:t>
                      </a:r>
                      <a:endParaRPr lang="ja-JP"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税別事業費</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a:t>
                      </a:r>
                      <a:r>
                        <a:rPr lang="zh-TW" altLang="en-US" sz="1100" b="1" i="0" u="none" strike="noStrike">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en-US" altLang="ja-JP" sz="100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外観改修（部分）</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本体工事</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駐車場整備</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本体工事</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内装改修</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附帯工事</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屋外休憩所の改修</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a:solidFill>
                            <a:srgbClr val="FF0000"/>
                          </a:solidFill>
                          <a:effectLst/>
                          <a:latin typeface="Meiryo UI" panose="020B0604030504040204" pitchFamily="50" charset="-128"/>
                          <a:ea typeface="Meiryo UI" panose="020B0604030504040204" pitchFamily="50" charset="-128"/>
                        </a:rPr>
                        <a:t>〇〇株式会社</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effectLst/>
                          <a:latin typeface="Meiryo UI" panose="020B0604030504040204" pitchFamily="50" charset="-128"/>
                          <a:ea typeface="Meiryo UI" panose="020B0604030504040204" pitchFamily="50" charset="-128"/>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effectLst/>
                          <a:latin typeface="Meiryo UI" panose="020B0604030504040204" pitchFamily="50" charset="-128"/>
                          <a:ea typeface="Meiryo UI" panose="020B0604030504040204" pitchFamily="50" charset="-128"/>
                        </a:rPr>
                        <a:t>　</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本体工事合計（税別）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266669"/>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附帯工事合計（税別）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8252"/>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総額（税別）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rgbClr val="FF0000"/>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rgbClr val="FF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rgbClr val="FF0000"/>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graphicFrame>
        <p:nvGraphicFramePr>
          <p:cNvPr id="9" name="表 9">
            <a:extLst>
              <a:ext uri="{FF2B5EF4-FFF2-40B4-BE49-F238E27FC236}">
                <a16:creationId xmlns:a16="http://schemas.microsoft.com/office/drawing/2014/main" id="{662312AE-A83A-4399-9138-B5D99BB316D1}"/>
              </a:ext>
            </a:extLst>
          </p:cNvPr>
          <p:cNvGraphicFramePr>
            <a:graphicFrameLocks noGrp="1"/>
          </p:cNvGraphicFramePr>
          <p:nvPr>
            <p:extLst>
              <p:ext uri="{D42A27DB-BD31-4B8C-83A1-F6EECF244321}">
                <p14:modId xmlns:p14="http://schemas.microsoft.com/office/powerpoint/2010/main" val="4048601036"/>
              </p:ext>
            </p:extLst>
          </p:nvPr>
        </p:nvGraphicFramePr>
        <p:xfrm>
          <a:off x="333484" y="5807193"/>
          <a:ext cx="8474335" cy="741680"/>
        </p:xfrm>
        <a:graphic>
          <a:graphicData uri="http://schemas.openxmlformats.org/drawingml/2006/table">
            <a:tbl>
              <a:tblPr firstRow="1" bandRow="1">
                <a:tableStyleId>{2D5ABB26-0587-4C30-8999-92F81FD0307C}</a:tableStyleId>
              </a:tblPr>
              <a:tblGrid>
                <a:gridCol w="669080">
                  <a:extLst>
                    <a:ext uri="{9D8B030D-6E8A-4147-A177-3AD203B41FA5}">
                      <a16:colId xmlns:a16="http://schemas.microsoft.com/office/drawing/2014/main" val="4059974122"/>
                    </a:ext>
                  </a:extLst>
                </a:gridCol>
                <a:gridCol w="7805255">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外観改修、屋外休憩所の改修を実施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1100">
                          <a:solidFill>
                            <a:srgbClr val="FF0000"/>
                          </a:solidFill>
                          <a:latin typeface="Meiryo UI" panose="020B0604030504040204" pitchFamily="50" charset="-128"/>
                          <a:ea typeface="Meiryo UI" panose="020B0604030504040204" pitchFamily="50" charset="-128"/>
                        </a:rPr>
                        <a:t>内装改修と駐車場改修を実施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10" name="テキスト ボックス 9">
            <a:extLst>
              <a:ext uri="{FF2B5EF4-FFF2-40B4-BE49-F238E27FC236}">
                <a16:creationId xmlns:a16="http://schemas.microsoft.com/office/drawing/2014/main" id="{7689B47D-6503-4526-9B9A-766484685E15}"/>
              </a:ext>
            </a:extLst>
          </p:cNvPr>
          <p:cNvSpPr txBox="1"/>
          <p:nvPr/>
        </p:nvSpPr>
        <p:spPr>
          <a:xfrm>
            <a:off x="333483" y="5369989"/>
            <a:ext cx="8474335" cy="430887"/>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複数年度にわたる事業を計画しており、工事が第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期・第</a:t>
            </a:r>
            <a:r>
              <a:rPr lang="en-US" altLang="ja-JP" sz="1100" b="1">
                <a:latin typeface="Meiryo UI" panose="020B0604030504040204" pitchFamily="50" charset="-128"/>
                <a:ea typeface="Meiryo UI" panose="020B0604030504040204" pitchFamily="50" charset="-128"/>
              </a:rPr>
              <a:t>2</a:t>
            </a:r>
            <a:r>
              <a:rPr lang="ja-JP" altLang="en-US" sz="1100" b="1">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a:t>
            </a:r>
            <a:r>
              <a:rPr lang="ja-JP" altLang="en-US" sz="1100" b="1">
                <a:latin typeface="Meiryo UI" panose="020B0604030504040204" pitchFamily="50" charset="-128"/>
                <a:ea typeface="Meiryo UI" panose="020B0604030504040204" pitchFamily="50" charset="-128"/>
              </a:rPr>
              <a:t>対象者のみ記入</a:t>
            </a:r>
          </a:p>
        </p:txBody>
      </p:sp>
      <p:sp>
        <p:nvSpPr>
          <p:cNvPr id="8" name="テキスト ボックス 7">
            <a:extLst>
              <a:ext uri="{FF2B5EF4-FFF2-40B4-BE49-F238E27FC236}">
                <a16:creationId xmlns:a16="http://schemas.microsoft.com/office/drawing/2014/main" id="{CBFF7E7F-4475-4881-A603-90D05FD558AC}"/>
              </a:ext>
            </a:extLst>
          </p:cNvPr>
          <p:cNvSpPr txBox="1"/>
          <p:nvPr/>
        </p:nvSpPr>
        <p:spPr>
          <a:xfrm>
            <a:off x="336082" y="808371"/>
            <a:ext cx="8474335" cy="261610"/>
          </a:xfrm>
          <a:prstGeom prst="rect">
            <a:avLst/>
          </a:prstGeom>
          <a:noFill/>
        </p:spPr>
        <p:txBody>
          <a:bodyPr wrap="square">
            <a:spAutoFit/>
          </a:bodyPr>
          <a:lstStyle/>
          <a:p>
            <a:r>
              <a:rPr lang="ja-JP" altLang="en-US" sz="1100" b="1">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6756174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MediaLengthInSeconds xmlns="97d214e1-938a-44bb-9cd3-01e38c5eb5c1" xsi:nil="true"/>
    <SharedWithUsers xmlns="518146f0-1ff6-4923-9176-4829f8c48e50">
      <UserInfo>
        <DisplayName>Kairi Suzuki</DisplayName>
        <AccountId>26</AccountId>
        <AccountType/>
      </UserInfo>
    </SharedWithUsers>
    <TaxCatchAll xmlns="50c908b1-f277-4340-90a9-4611d0b0f078" xsi:nil="true"/>
    <lcf76f155ced4ddcb4097134ff3c332f xmlns="97d214e1-938a-44bb-9cd3-01e38c5eb5c1">
      <Terms xmlns="http://schemas.microsoft.com/office/infopath/2007/PartnerControls"/>
    </lcf76f155ced4ddcb4097134ff3c332f>
    <_Flow_SignoffStatus xmlns="97d214e1-938a-44bb-9cd3-01e38c5eb5c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1D773CFC55E2B45B936EC0F85CDE04C" ma:contentTypeVersion="17" ma:contentTypeDescription="新しいドキュメントを作成します。" ma:contentTypeScope="" ma:versionID="a799766da7cfb821c39422fc70ff2b64">
  <xsd:schema xmlns:xsd="http://www.w3.org/2001/XMLSchema" xmlns:xs="http://www.w3.org/2001/XMLSchema" xmlns:p="http://schemas.microsoft.com/office/2006/metadata/properties" xmlns:ns2="97d214e1-938a-44bb-9cd3-01e38c5eb5c1" xmlns:ns3="518146f0-1ff6-4923-9176-4829f8c48e50" xmlns:ns4="50c908b1-f277-4340-90a9-4611d0b0f078" targetNamespace="http://schemas.microsoft.com/office/2006/metadata/properties" ma:root="true" ma:fieldsID="fef720b256ecc96ec6ade4d258df6e7e" ns2:_="" ns3:_="" ns4:_="">
    <xsd:import namespace="97d214e1-938a-44bb-9cd3-01e38c5eb5c1"/>
    <xsd:import namespace="518146f0-1ff6-4923-9176-4829f8c48e50"/>
    <xsd:import namespace="50c908b1-f277-4340-90a9-4611d0b0f0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AutoKeyPoints" minOccurs="0"/>
                <xsd:element ref="ns2:MediaServiceKeyPoints" minOccurs="0"/>
                <xsd:element ref="ns2:lcf76f155ced4ddcb4097134ff3c332f" minOccurs="0"/>
                <xsd:element ref="ns4:TaxCatchAll"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214e1-938a-44bb-9cd3-01e38c5e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8146f0-1ff6-4923-9176-4829f8c48e50"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908b1-f277-4340-90a9-4611d0b0f078"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ea6ec54-fa50-46af-8c35-c33d01b5b3a5}" ma:internalName="TaxCatchAll" ma:showField="CatchAllData" ma:web="518146f0-1ff6-4923-9176-4829f8c48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B2CB6F-8EAC-468C-91C8-C3596DE81E04}">
  <ds:schemaRefs>
    <ds:schemaRef ds:uri="http://purl.org/dc/terms/"/>
    <ds:schemaRef ds:uri="97d214e1-938a-44bb-9cd3-01e38c5eb5c1"/>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0c908b1-f277-4340-90a9-4611d0b0f078"/>
    <ds:schemaRef ds:uri="518146f0-1ff6-4923-9176-4829f8c48e50"/>
    <ds:schemaRef ds:uri="http://www.w3.org/XML/1998/namespace"/>
  </ds:schemaRefs>
</ds:datastoreItem>
</file>

<file path=customXml/itemProps2.xml><?xml version="1.0" encoding="utf-8"?>
<ds:datastoreItem xmlns:ds="http://schemas.openxmlformats.org/officeDocument/2006/customXml" ds:itemID="{8568D79E-2CFF-4619-B1F7-A00AD63DC57E}">
  <ds:schemaRefs>
    <ds:schemaRef ds:uri="50c908b1-f277-4340-90a9-4611d0b0f078"/>
    <ds:schemaRef ds:uri="518146f0-1ff6-4923-9176-4829f8c48e50"/>
    <ds:schemaRef ds:uri="97d214e1-938a-44bb-9cd3-01e38c5eb5c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F94758-02F2-4988-B37D-C64E6C92303B}">
  <ds:schemaRefs>
    <ds:schemaRef ds:uri="http://schemas.microsoft.com/sharepoint/v3/contenttype/forms"/>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0x010100A1D773CFC55E2B45B936EC0F85CDE04C</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ies>
</file>